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  <p:sldMasterId id="2147483678" r:id="rId5"/>
    <p:sldMasterId id="2147483693" r:id="rId6"/>
    <p:sldMasterId id="2147483705" r:id="rId7"/>
  </p:sldMasterIdLst>
  <p:notesMasterIdLst>
    <p:notesMasterId r:id="rId61"/>
  </p:notesMasterIdLst>
  <p:sldIdLst>
    <p:sldId id="2146852307" r:id="rId8"/>
    <p:sldId id="2146852278" r:id="rId9"/>
    <p:sldId id="2146852292" r:id="rId10"/>
    <p:sldId id="2146852308" r:id="rId11"/>
    <p:sldId id="2146852285" r:id="rId12"/>
    <p:sldId id="2146852309" r:id="rId13"/>
    <p:sldId id="2146852287" r:id="rId14"/>
    <p:sldId id="2146852226" r:id="rId15"/>
    <p:sldId id="2146852311" r:id="rId16"/>
    <p:sldId id="2146852310" r:id="rId17"/>
    <p:sldId id="2146852329" r:id="rId18"/>
    <p:sldId id="2146852326" r:id="rId19"/>
    <p:sldId id="2146852325" r:id="rId20"/>
    <p:sldId id="2146852279" r:id="rId21"/>
    <p:sldId id="2146852324" r:id="rId22"/>
    <p:sldId id="2146852322" r:id="rId23"/>
    <p:sldId id="2146852321" r:id="rId24"/>
    <p:sldId id="2146852318" r:id="rId25"/>
    <p:sldId id="2146852319" r:id="rId26"/>
    <p:sldId id="2146852332" r:id="rId27"/>
    <p:sldId id="2146852331" r:id="rId28"/>
    <p:sldId id="2146852330" r:id="rId29"/>
    <p:sldId id="2146852283" r:id="rId30"/>
    <p:sldId id="2146852328" r:id="rId31"/>
    <p:sldId id="2146852277" r:id="rId32"/>
    <p:sldId id="2146852289" r:id="rId33"/>
    <p:sldId id="698" r:id="rId34"/>
    <p:sldId id="2146852284" r:id="rId35"/>
    <p:sldId id="2146852268" r:id="rId36"/>
    <p:sldId id="2146852288" r:id="rId37"/>
    <p:sldId id="2146852237" r:id="rId38"/>
    <p:sldId id="2146852238" r:id="rId39"/>
    <p:sldId id="2146852265" r:id="rId40"/>
    <p:sldId id="2146852269" r:id="rId41"/>
    <p:sldId id="2146852270" r:id="rId42"/>
    <p:sldId id="2146852271" r:id="rId43"/>
    <p:sldId id="2146852276" r:id="rId44"/>
    <p:sldId id="2146852232" r:id="rId45"/>
    <p:sldId id="2146852239" r:id="rId46"/>
    <p:sldId id="2081" r:id="rId47"/>
    <p:sldId id="2146852264" r:id="rId48"/>
    <p:sldId id="2146852253" r:id="rId49"/>
    <p:sldId id="645" r:id="rId50"/>
    <p:sldId id="759" r:id="rId51"/>
    <p:sldId id="2146852252" r:id="rId52"/>
    <p:sldId id="2146852255" r:id="rId53"/>
    <p:sldId id="2146852262" r:id="rId54"/>
    <p:sldId id="376" r:id="rId55"/>
    <p:sldId id="377" r:id="rId56"/>
    <p:sldId id="2146852259" r:id="rId57"/>
    <p:sldId id="2146852260" r:id="rId58"/>
    <p:sldId id="2146852256" r:id="rId59"/>
    <p:sldId id="2146852199" r:id="rId60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6600"/>
    <a:srgbClr val="0066FF"/>
    <a:srgbClr val="FF99FF"/>
    <a:srgbClr val="E109B3"/>
    <a:srgbClr val="2E75B6"/>
    <a:srgbClr val="FFEBFF"/>
    <a:srgbClr val="FFE1FF"/>
    <a:srgbClr val="FFD9FF"/>
    <a:srgbClr val="FFE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2" autoAdjust="0"/>
    <p:restoredTop sz="93067" autoAdjust="0"/>
  </p:normalViewPr>
  <p:slideViewPr>
    <p:cSldViewPr snapToGrid="0">
      <p:cViewPr varScale="1">
        <p:scale>
          <a:sx n="106" d="100"/>
          <a:sy n="106" d="100"/>
        </p:scale>
        <p:origin x="852" y="108"/>
      </p:cViewPr>
      <p:guideLst/>
    </p:cSldViewPr>
  </p:slideViewPr>
  <p:outlineViewPr>
    <p:cViewPr>
      <p:scale>
        <a:sx n="33" d="100"/>
        <a:sy n="33" d="100"/>
      </p:scale>
      <p:origin x="0" y="-14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33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5F7E0-10AF-489D-8EA2-67D17A62EC47}" type="doc">
      <dgm:prSet loTypeId="urn:microsoft.com/office/officeart/2005/8/layout/vList3" loCatId="picture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th-TH"/>
        </a:p>
      </dgm:t>
    </dgm:pt>
    <dgm:pt modelId="{87E5CD3C-3CBB-4C26-90F1-48F0BC174B81}">
      <dgm:prSet phldrT="[Text]" custT="1"/>
      <dgm:spPr/>
      <dgm:t>
        <a:bodyPr/>
        <a:lstStyle/>
        <a:p>
          <a:pPr algn="l"/>
          <a:r>
            <a:rPr lang="en-US" sz="1200" dirty="0"/>
            <a:t> Mr. </a:t>
          </a:r>
          <a:r>
            <a:rPr lang="en-US" sz="1200" b="0" dirty="0"/>
            <a:t>Nonthawat Imarom</a:t>
          </a:r>
          <a:endParaRPr lang="th-TH" sz="1400" b="0"/>
        </a:p>
      </dgm:t>
    </dgm:pt>
    <dgm:pt modelId="{10C94CA2-FCC9-46CA-9314-C76D10081A01}" type="parTrans" cxnId="{08BCC1B3-C1EE-4114-9B3A-74CA6E5C5C54}">
      <dgm:prSet/>
      <dgm:spPr/>
      <dgm:t>
        <a:bodyPr/>
        <a:lstStyle/>
        <a:p>
          <a:pPr algn="ctr"/>
          <a:endParaRPr lang="th-TH"/>
        </a:p>
      </dgm:t>
    </dgm:pt>
    <dgm:pt modelId="{068EABB7-FF8A-4ED3-B8EE-BBA7D7E46BD1}" type="sibTrans" cxnId="{08BCC1B3-C1EE-4114-9B3A-74CA6E5C5C54}">
      <dgm:prSet/>
      <dgm:spPr/>
      <dgm:t>
        <a:bodyPr/>
        <a:lstStyle/>
        <a:p>
          <a:pPr algn="ctr"/>
          <a:endParaRPr lang="th-TH"/>
        </a:p>
      </dgm:t>
    </dgm:pt>
    <dgm:pt modelId="{FE17A1E4-9556-41B1-9FEA-22A2216CFF10}">
      <dgm:prSet phldrT="[Text]" custT="1"/>
      <dgm:spPr/>
      <dgm:t>
        <a:bodyPr/>
        <a:lstStyle/>
        <a:p>
          <a:pPr algn="l"/>
          <a:r>
            <a:rPr lang="en-US" sz="1200" dirty="0"/>
            <a:t>Mr. Jirapat Jindapol</a:t>
          </a:r>
          <a:endParaRPr lang="th-TH" sz="1400" b="0"/>
        </a:p>
      </dgm:t>
    </dgm:pt>
    <dgm:pt modelId="{41AAEA0C-6986-4836-B295-42D4353897CE}" type="parTrans" cxnId="{743975E1-967B-4242-BBCD-9166B33B4D92}">
      <dgm:prSet/>
      <dgm:spPr/>
      <dgm:t>
        <a:bodyPr/>
        <a:lstStyle/>
        <a:p>
          <a:endParaRPr lang="en-US"/>
        </a:p>
      </dgm:t>
    </dgm:pt>
    <dgm:pt modelId="{6CBC541C-71E4-4E81-B4D7-527C1424E41C}" type="sibTrans" cxnId="{743975E1-967B-4242-BBCD-9166B33B4D92}">
      <dgm:prSet/>
      <dgm:spPr/>
      <dgm:t>
        <a:bodyPr/>
        <a:lstStyle/>
        <a:p>
          <a:endParaRPr lang="en-US"/>
        </a:p>
      </dgm:t>
    </dgm:pt>
    <dgm:pt modelId="{7CBCFA2B-FEAA-4FFA-BA41-55956AB782EB}" type="pres">
      <dgm:prSet presAssocID="{7645F7E0-10AF-489D-8EA2-67D17A62EC47}" presName="linearFlow" presStyleCnt="0">
        <dgm:presLayoutVars>
          <dgm:dir/>
          <dgm:resizeHandles val="exact"/>
        </dgm:presLayoutVars>
      </dgm:prSet>
      <dgm:spPr/>
    </dgm:pt>
    <dgm:pt modelId="{6DA46DEF-18B5-4A7E-8FBE-FC2FF1B7FA20}" type="pres">
      <dgm:prSet presAssocID="{87E5CD3C-3CBB-4C26-90F1-48F0BC174B81}" presName="composite" presStyleCnt="0"/>
      <dgm:spPr/>
    </dgm:pt>
    <dgm:pt modelId="{A25AA89A-9771-4816-B1DE-22608906D405}" type="pres">
      <dgm:prSet presAssocID="{87E5CD3C-3CBB-4C26-90F1-48F0BC174B81}" presName="imgShp" presStyleLbl="fgImgPlace1" presStyleIdx="0" presStyleCnt="2" custAng="5400000" custLinFactNeighborX="-23685" custLinFactNeighborY="-2240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05DEC102-91B3-47E0-82BB-56AEB02F73A9}" type="pres">
      <dgm:prSet presAssocID="{87E5CD3C-3CBB-4C26-90F1-48F0BC174B81}" presName="txShp" presStyleLbl="node1" presStyleIdx="0" presStyleCnt="2" custScaleX="104416" custScaleY="41495" custLinFactNeighborX="255" custLinFactNeighborY="-1397">
        <dgm:presLayoutVars>
          <dgm:bulletEnabled val="1"/>
        </dgm:presLayoutVars>
      </dgm:prSet>
      <dgm:spPr/>
    </dgm:pt>
    <dgm:pt modelId="{1D648158-7C84-45AE-87DE-807A57C92D55}" type="pres">
      <dgm:prSet presAssocID="{068EABB7-FF8A-4ED3-B8EE-BBA7D7E46BD1}" presName="spacing" presStyleCnt="0"/>
      <dgm:spPr/>
    </dgm:pt>
    <dgm:pt modelId="{3127DCFE-06C4-4D6A-8A69-52B75D0A07DD}" type="pres">
      <dgm:prSet presAssocID="{FE17A1E4-9556-41B1-9FEA-22A2216CFF10}" presName="composite" presStyleCnt="0"/>
      <dgm:spPr/>
    </dgm:pt>
    <dgm:pt modelId="{4709270F-75F3-44ED-AACA-C8D3D08F3CBD}" type="pres">
      <dgm:prSet presAssocID="{FE17A1E4-9556-41B1-9FEA-22A2216CFF10}" presName="imgShp" presStyleLbl="fgImgPlace1" presStyleIdx="1" presStyleCnt="2" custLinFactNeighborX="-29497" custLinFactNeighborY="-2842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2705F6F6-6EC6-4AD5-8BCE-B0457FD931B8}" type="pres">
      <dgm:prSet presAssocID="{FE17A1E4-9556-41B1-9FEA-22A2216CFF10}" presName="txShp" presStyleLbl="node1" presStyleIdx="1" presStyleCnt="2" custScaleX="103238" custScaleY="43675" custLinFactNeighborX="-352" custLinFactNeighborY="-1260">
        <dgm:presLayoutVars>
          <dgm:bulletEnabled val="1"/>
        </dgm:presLayoutVars>
      </dgm:prSet>
      <dgm:spPr/>
    </dgm:pt>
  </dgm:ptLst>
  <dgm:cxnLst>
    <dgm:cxn modelId="{F27EE077-D292-4E39-9D1F-AEEF876308A2}" type="presOf" srcId="{87E5CD3C-3CBB-4C26-90F1-48F0BC174B81}" destId="{05DEC102-91B3-47E0-82BB-56AEB02F73A9}" srcOrd="0" destOrd="0" presId="urn:microsoft.com/office/officeart/2005/8/layout/vList3"/>
    <dgm:cxn modelId="{F153CBA2-C9DA-47EA-9628-DEFAB231B0A5}" type="presOf" srcId="{FE17A1E4-9556-41B1-9FEA-22A2216CFF10}" destId="{2705F6F6-6EC6-4AD5-8BCE-B0457FD931B8}" srcOrd="0" destOrd="0" presId="urn:microsoft.com/office/officeart/2005/8/layout/vList3"/>
    <dgm:cxn modelId="{08BCC1B3-C1EE-4114-9B3A-74CA6E5C5C54}" srcId="{7645F7E0-10AF-489D-8EA2-67D17A62EC47}" destId="{87E5CD3C-3CBB-4C26-90F1-48F0BC174B81}" srcOrd="0" destOrd="0" parTransId="{10C94CA2-FCC9-46CA-9314-C76D10081A01}" sibTransId="{068EABB7-FF8A-4ED3-B8EE-BBA7D7E46BD1}"/>
    <dgm:cxn modelId="{59DB13C0-A9BF-4388-AC8A-DF050535AE21}" type="presOf" srcId="{7645F7E0-10AF-489D-8EA2-67D17A62EC47}" destId="{7CBCFA2B-FEAA-4FFA-BA41-55956AB782EB}" srcOrd="0" destOrd="0" presId="urn:microsoft.com/office/officeart/2005/8/layout/vList3"/>
    <dgm:cxn modelId="{743975E1-967B-4242-BBCD-9166B33B4D92}" srcId="{7645F7E0-10AF-489D-8EA2-67D17A62EC47}" destId="{FE17A1E4-9556-41B1-9FEA-22A2216CFF10}" srcOrd="1" destOrd="0" parTransId="{41AAEA0C-6986-4836-B295-42D4353897CE}" sibTransId="{6CBC541C-71E4-4E81-B4D7-527C1424E41C}"/>
    <dgm:cxn modelId="{A0E5786F-2058-4AE9-9FBE-D66D0BE45993}" type="presParOf" srcId="{7CBCFA2B-FEAA-4FFA-BA41-55956AB782EB}" destId="{6DA46DEF-18B5-4A7E-8FBE-FC2FF1B7FA20}" srcOrd="0" destOrd="0" presId="urn:microsoft.com/office/officeart/2005/8/layout/vList3"/>
    <dgm:cxn modelId="{2D15D04B-1696-4F40-8A7A-2C7189557765}" type="presParOf" srcId="{6DA46DEF-18B5-4A7E-8FBE-FC2FF1B7FA20}" destId="{A25AA89A-9771-4816-B1DE-22608906D405}" srcOrd="0" destOrd="0" presId="urn:microsoft.com/office/officeart/2005/8/layout/vList3"/>
    <dgm:cxn modelId="{E2EFF589-0E92-4006-9BAE-CC9574586223}" type="presParOf" srcId="{6DA46DEF-18B5-4A7E-8FBE-FC2FF1B7FA20}" destId="{05DEC102-91B3-47E0-82BB-56AEB02F73A9}" srcOrd="1" destOrd="0" presId="urn:microsoft.com/office/officeart/2005/8/layout/vList3"/>
    <dgm:cxn modelId="{7CE1680B-0C3C-4365-ADCB-1A62AC665A30}" type="presParOf" srcId="{7CBCFA2B-FEAA-4FFA-BA41-55956AB782EB}" destId="{1D648158-7C84-45AE-87DE-807A57C92D55}" srcOrd="1" destOrd="0" presId="urn:microsoft.com/office/officeart/2005/8/layout/vList3"/>
    <dgm:cxn modelId="{463C5449-BF38-436C-AB20-5CCF4229E563}" type="presParOf" srcId="{7CBCFA2B-FEAA-4FFA-BA41-55956AB782EB}" destId="{3127DCFE-06C4-4D6A-8A69-52B75D0A07DD}" srcOrd="2" destOrd="0" presId="urn:microsoft.com/office/officeart/2005/8/layout/vList3"/>
    <dgm:cxn modelId="{31AD1F31-2BA6-4EE7-9CB7-100CC162412C}" type="presParOf" srcId="{3127DCFE-06C4-4D6A-8A69-52B75D0A07DD}" destId="{4709270F-75F3-44ED-AACA-C8D3D08F3CBD}" srcOrd="0" destOrd="0" presId="urn:microsoft.com/office/officeart/2005/8/layout/vList3"/>
    <dgm:cxn modelId="{F4E3EEE8-96A7-43D9-851E-A9C9A6954358}" type="presParOf" srcId="{3127DCFE-06C4-4D6A-8A69-52B75D0A07DD}" destId="{2705F6F6-6EC6-4AD5-8BCE-B0457FD931B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EC102-91B3-47E0-82BB-56AEB02F73A9}">
      <dsp:nvSpPr>
        <dsp:cNvPr id="0" name=""/>
        <dsp:cNvSpPr/>
      </dsp:nvSpPr>
      <dsp:spPr>
        <a:xfrm rot="10800000">
          <a:off x="613870" y="107750"/>
          <a:ext cx="2440484" cy="160352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40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Mr. </a:t>
          </a:r>
          <a:r>
            <a:rPr lang="en-US" sz="1200" b="0" kern="1200" dirty="0"/>
            <a:t>Nonthawat Imarom</a:t>
          </a:r>
          <a:endParaRPr lang="th-TH" sz="1400" b="0" kern="1200"/>
        </a:p>
      </dsp:txBody>
      <dsp:txXfrm rot="10800000">
        <a:off x="653958" y="107750"/>
        <a:ext cx="2400396" cy="160352"/>
      </dsp:txXfrm>
    </dsp:sp>
    <dsp:sp modelId="{A25AA89A-9771-4816-B1DE-22608906D405}">
      <dsp:nvSpPr>
        <dsp:cNvPr id="0" name=""/>
        <dsp:cNvSpPr/>
      </dsp:nvSpPr>
      <dsp:spPr>
        <a:xfrm rot="5400000">
          <a:off x="374769" y="0"/>
          <a:ext cx="386438" cy="386438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705F6F6-6EC6-4AD5-8BCE-B0457FD931B8}">
      <dsp:nvSpPr>
        <dsp:cNvPr id="0" name=""/>
        <dsp:cNvSpPr/>
      </dsp:nvSpPr>
      <dsp:spPr>
        <a:xfrm rot="10800000">
          <a:off x="620332" y="587115"/>
          <a:ext cx="2412950" cy="168777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40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Mr. Jirapat Jindapol</a:t>
          </a:r>
          <a:endParaRPr lang="th-TH" sz="1400" b="0" kern="1200"/>
        </a:p>
      </dsp:txBody>
      <dsp:txXfrm rot="10800000">
        <a:off x="662526" y="587115"/>
        <a:ext cx="2370756" cy="168777"/>
      </dsp:txXfrm>
    </dsp:sp>
    <dsp:sp modelId="{4709270F-75F3-44ED-AACA-C8D3D08F3CBD}">
      <dsp:nvSpPr>
        <dsp:cNvPr id="0" name=""/>
        <dsp:cNvSpPr/>
      </dsp:nvSpPr>
      <dsp:spPr>
        <a:xfrm>
          <a:off x="359193" y="472171"/>
          <a:ext cx="386438" cy="386438"/>
        </a:xfrm>
        <a:prstGeom prst="ellipse">
          <a:avLst/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F1774-AF29-4C0A-820D-AECA5F842842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9AA7F-112F-400A-9146-E13C678507C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5134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7433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13882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6495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97831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4556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56102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7353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1560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72210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1502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3099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</a:t>
            </a:r>
            <a:r>
              <a:rPr lang="en-US" dirty="0" err="1"/>
              <a:t>Nonthawat</a:t>
            </a:r>
            <a:r>
              <a:rPr lang="en-US" dirty="0"/>
              <a:t> and </a:t>
            </a:r>
            <a:r>
              <a:rPr lang="en-US" dirty="0" err="1"/>
              <a:t>mr.</a:t>
            </a:r>
            <a:r>
              <a:rPr lang="en-US" dirty="0"/>
              <a:t> …….. We’re from  </a:t>
            </a:r>
            <a:r>
              <a:rPr lang="en-US" dirty="0" err="1"/>
              <a:t>rajamangala</a:t>
            </a:r>
            <a:r>
              <a:rPr lang="en-US" dirty="0"/>
              <a:t> University of technology </a:t>
            </a:r>
            <a:r>
              <a:rPr lang="en-US" dirty="0" err="1"/>
              <a:t>thanyaburi</a:t>
            </a:r>
            <a:r>
              <a:rPr lang="en-US" dirty="0"/>
              <a:t>. We are studying at the Faculty of Computer Engineering.</a:t>
            </a:r>
          </a:p>
          <a:p>
            <a:r>
              <a:rPr lang="en-US" dirty="0"/>
              <a:t>And for the project assignment  in this Internship is SF080 Fac Dashboard The concept is ……. My project advisor is Mr. …….. For the training knowledge is ….. </a:t>
            </a:r>
          </a:p>
          <a:p>
            <a:r>
              <a:rPr lang="en-US" dirty="0"/>
              <a:t>Trainer is Mr. …….. Period of time this internship is since fourth of July to twenty-third October  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9508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50176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64913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3528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0944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8972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E67D6-D412-426B-8DC6-66D24A50575C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2960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/>
              <a:t>สร้างมาเพื่อช่วยเหลือ ฝ่าย </a:t>
            </a:r>
            <a:r>
              <a:rPr lang="en-US" dirty="0"/>
              <a:t>fac </a:t>
            </a:r>
            <a:r>
              <a:rPr lang="th-TH"/>
              <a:t>ให้รู้และ </a:t>
            </a:r>
            <a:r>
              <a:rPr lang="en-US" dirty="0"/>
              <a:t>take action </a:t>
            </a:r>
            <a:r>
              <a:rPr lang="th-TH"/>
              <a:t>ได้ไวยิ่งขึ้น</a:t>
            </a:r>
            <a:r>
              <a:rPr lang="en-US" dirty="0"/>
              <a:t> </a:t>
            </a:r>
            <a:r>
              <a:rPr lang="th-TH"/>
              <a:t>โดยที่ ฝ่าย</a:t>
            </a:r>
            <a:r>
              <a:rPr lang="en-US" dirty="0"/>
              <a:t>FAC </a:t>
            </a:r>
            <a:r>
              <a:rPr lang="th-TH"/>
              <a:t>ของ </a:t>
            </a:r>
            <a:r>
              <a:rPr lang="en-US" dirty="0"/>
              <a:t>SDT </a:t>
            </a:r>
            <a:r>
              <a:rPr lang="th-TH"/>
              <a:t>มี โปรแกรมสำเร็จรูป </a:t>
            </a:r>
            <a:r>
              <a:rPr lang="en-US" dirty="0"/>
              <a:t>BAS </a:t>
            </a:r>
            <a:r>
              <a:rPr lang="th-TH"/>
              <a:t> เป็นโปรแกรมควบคุมระบบ</a:t>
            </a:r>
            <a:r>
              <a:rPr lang="en-US" dirty="0"/>
              <a:t> Utility  </a:t>
            </a:r>
            <a:r>
              <a:rPr lang="th-TH"/>
              <a:t>เช่น ระบบไฟฟ้า ระบบน้ำ ระบบควบคุมอณหภูมิ ความชื้น แต่ต้องใช้คนในการเข้าไปดูข้อมูลเพราะเป็นระบบ เน็ตเวิร์คแบบ ปิด จึงทำให้ม่สามารถดูข้อมูลจากภายนอกได้ทำให้ เปลืองคน ดังนั้น ฝ่าย</a:t>
            </a:r>
            <a:r>
              <a:rPr lang="en-US" dirty="0"/>
              <a:t> IT</a:t>
            </a:r>
            <a:r>
              <a:rPr lang="th-TH"/>
              <a:t> ของ </a:t>
            </a:r>
            <a:r>
              <a:rPr lang="en-US" dirty="0"/>
              <a:t>SDT </a:t>
            </a:r>
            <a:r>
              <a:rPr lang="th-TH"/>
              <a:t>จึง</a:t>
            </a:r>
            <a:r>
              <a:rPr lang="en-US" dirty="0"/>
              <a:t> exact data </a:t>
            </a:r>
            <a:r>
              <a:rPr lang="th-TH"/>
              <a:t>ออกมาให้อยู่ในระบบเน็ตเวิร์คของ </a:t>
            </a:r>
            <a:r>
              <a:rPr lang="en-US" dirty="0"/>
              <a:t>SDT </a:t>
            </a:r>
            <a:r>
              <a:rPr lang="th-TH"/>
              <a:t>ดังนั้น โปรเจคของเราคือสร้าง </a:t>
            </a:r>
            <a:r>
              <a:rPr lang="en-US" dirty="0"/>
              <a:t>DASHBOARD </a:t>
            </a:r>
            <a:r>
              <a:rPr lang="th-TH"/>
              <a:t>จากดาต้า ที่ ฝ่าย </a:t>
            </a:r>
            <a:r>
              <a:rPr lang="en-US" dirty="0"/>
              <a:t>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E67D6-D412-426B-8DC6-66D24A50575C}" type="slidenum">
              <a:rPr kumimoji="1" lang="ja-JP" altLang="en-US" smtClean="0"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02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40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50262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for the assignment  is the smart factory concept in T5 smart energy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6539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Situation is FAC Department has BAS It's a driver 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thats</a:t>
            </a:r>
            <a:r>
              <a:rPr lang="en-US" dirty="0"/>
              <a:t> control all of Utility supply such as Temperature, Humidity,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Electrical system and Water System (</a:t>
            </a:r>
            <a:r>
              <a:rPr lang="th-TH"/>
              <a:t>กด</a:t>
            </a:r>
            <a:r>
              <a:rPr lang="en-US" dirty="0"/>
              <a:t>)but it's a private network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unable to view the data outside the network (</a:t>
            </a:r>
            <a:r>
              <a:rPr lang="th-TH"/>
              <a:t>กด</a:t>
            </a:r>
            <a:r>
              <a:rPr lang="en-US" dirty="0"/>
              <a:t>) so IT department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has to export the data into facility raw and load it into facility structure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database in Sony Network (</a:t>
            </a:r>
            <a:r>
              <a:rPr lang="th-TH"/>
              <a:t>กด</a:t>
            </a:r>
            <a:r>
              <a:rPr lang="en-US" dirty="0"/>
              <a:t>)And the work of this project is to generate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to the dashboard.(1)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9019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dashboard because the dashboard is easily to see what going on in the </a:t>
            </a:r>
          </a:p>
          <a:p>
            <a:r>
              <a:rPr lang="en-US" dirty="0"/>
              <a:t>Data better than data table in the excel it can be know if there is something wrong with the facility or not </a:t>
            </a:r>
          </a:p>
          <a:p>
            <a:r>
              <a:rPr lang="en-US" dirty="0"/>
              <a:t>and can be managed it as soon as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5285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the create dashboard we need the requirement to generate </a:t>
            </a:r>
          </a:p>
          <a:p>
            <a:r>
              <a:rPr lang="en-US" dirty="0"/>
              <a:t>It so FAC Department has a requirement that have temp&amp;humid that light button show status Utility is gauge chart show status and Energy usage is pie chart show status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74700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created Manpower dashboard too and the requirement</a:t>
            </a:r>
          </a:p>
          <a:p>
            <a:r>
              <a:rPr lang="en-US" dirty="0"/>
              <a:t>of manpower dashboard is Head count , Real time attendant, and HC Transition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4392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schedule that overview for this internship.   In first month, we have study project detail and training to be ready for the project that we </a:t>
            </a:r>
          </a:p>
          <a:p>
            <a:r>
              <a:rPr lang="en-US" dirty="0"/>
              <a:t>have received and for the next three months are the months </a:t>
            </a:r>
          </a:p>
          <a:p>
            <a:r>
              <a:rPr lang="en-US"/>
              <a:t>that we have embarked on a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5552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104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4268-6FE0-4825-9115-4C8BB4D1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7C26D2-8880-4450-9FCA-49B968B62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31E23-66D8-482B-8162-72639282A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6D949-967A-4B1C-9F11-017E89343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12EF6-1644-4F2A-909B-265597C1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2229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2D4E-BBEE-4710-9D0C-807A242C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0C3C9-C329-41EE-9410-94C8FE488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D6CD1-5D88-46B5-95A6-5D8A000B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52740-9C55-4C41-AEE1-A9BF58B8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2BBAB-7EEF-4DA7-85D2-2B3D3BC0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984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651B8-3991-4EC8-B59D-56EF6D3806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56E28-391D-4027-826A-1B5D882FE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DE53E-3CFC-49D4-8C16-29FDDA4F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958D1-325E-45E2-B9A7-C67D49CB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72D8B-3326-4541-A7E4-C4DA6719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1045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5">
            <a:extLst>
              <a:ext uri="{FF2B5EF4-FFF2-40B4-BE49-F238E27FC236}">
                <a16:creationId xmlns:a16="http://schemas.microsoft.com/office/drawing/2014/main" id="{36A07574-A609-4898-B34C-C4AB3FFB45B1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2844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27416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1988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36560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ctr" eaLnBrk="1" hangingPunct="1"/>
            <a:endParaRPr lang="ja-JP" altLang="en-US" sz="898">
              <a:solidFill>
                <a:srgbClr val="FFFFFF"/>
              </a:solidFill>
            </a:endParaRPr>
          </a:p>
        </p:txBody>
      </p:sp>
      <p:cxnSp>
        <p:nvCxnSpPr>
          <p:cNvPr id="5" name="直線コネクタ 20">
            <a:extLst>
              <a:ext uri="{FF2B5EF4-FFF2-40B4-BE49-F238E27FC236}">
                <a16:creationId xmlns:a16="http://schemas.microsoft.com/office/drawing/2014/main" id="{8FF9ADB0-A4CC-4B02-98C4-0A3D242CDF6C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3">
            <a:extLst>
              <a:ext uri="{FF2B5EF4-FFF2-40B4-BE49-F238E27FC236}">
                <a16:creationId xmlns:a16="http://schemas.microsoft.com/office/drawing/2014/main" id="{61A007ED-F869-4A2F-9CAE-E651DE901FD2}"/>
              </a:ext>
            </a:extLst>
          </p:cNvPr>
          <p:cNvSpPr txBox="1">
            <a:spLocks/>
          </p:cNvSpPr>
          <p:nvPr userDrawn="1"/>
        </p:nvSpPr>
        <p:spPr>
          <a:xfrm>
            <a:off x="8019636" y="6534225"/>
            <a:ext cx="2876728" cy="215850"/>
          </a:xfrm>
          <a:prstGeom prst="rect">
            <a:avLst/>
          </a:prstGeom>
        </p:spPr>
        <p:txBody>
          <a:bodyPr lIns="71867" tIns="0" rIns="71867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r" eaLnBrk="1" hangingPunct="1"/>
            <a:endParaRPr lang="ja-JP" altLang="en-US" sz="998">
              <a:solidFill>
                <a:srgbClr val="FFFFFF"/>
              </a:solidFill>
            </a:endParaRPr>
          </a:p>
        </p:txBody>
      </p:sp>
      <p:sp>
        <p:nvSpPr>
          <p:cNvPr id="7" name="フッター プレースホルダー 3">
            <a:extLst>
              <a:ext uri="{FF2B5EF4-FFF2-40B4-BE49-F238E27FC236}">
                <a16:creationId xmlns:a16="http://schemas.microsoft.com/office/drawing/2014/main" id="{F7E03B25-0F22-4D29-9A42-AFADCEAC58F2}"/>
              </a:ext>
            </a:extLst>
          </p:cNvPr>
          <p:cNvSpPr txBox="1">
            <a:spLocks/>
          </p:cNvSpPr>
          <p:nvPr userDrawn="1"/>
        </p:nvSpPr>
        <p:spPr>
          <a:xfrm>
            <a:off x="3182799" y="6534225"/>
            <a:ext cx="4855867" cy="215850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eaLnBrk="1" hangingPunct="1"/>
            <a:r>
              <a:rPr lang="en-US" altLang="ja-JP" sz="998" dirty="0">
                <a:solidFill>
                  <a:srgbClr val="FFFFFF"/>
                </a:solidFill>
              </a:rPr>
              <a:t>Industrial Engineering Department Sony Device Technology(Thailand)</a:t>
            </a:r>
            <a:r>
              <a:rPr lang="en-US" altLang="ja-JP" sz="998" dirty="0" err="1">
                <a:solidFill>
                  <a:srgbClr val="FFFFFF"/>
                </a:solidFill>
              </a:rPr>
              <a:t>Co.,Ltd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sp>
        <p:nvSpPr>
          <p:cNvPr id="8" name="日付プレースホルダー 2">
            <a:extLst>
              <a:ext uri="{FF2B5EF4-FFF2-40B4-BE49-F238E27FC236}">
                <a16:creationId xmlns:a16="http://schemas.microsoft.com/office/drawing/2014/main" id="{282DB34E-F166-487B-9569-D4AEFE73A016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7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eaLnBrk="1" hangingPunct="1"/>
            <a:r>
              <a:rPr lang="en-US" altLang="ja-JP" sz="998" dirty="0">
                <a:solidFill>
                  <a:srgbClr val="FFFFFF"/>
                </a:solidFill>
              </a:rPr>
              <a:t>2022/6/21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sp>
        <p:nvSpPr>
          <p:cNvPr id="9" name="スライド番号プレースホルダー 4">
            <a:extLst>
              <a:ext uri="{FF2B5EF4-FFF2-40B4-BE49-F238E27FC236}">
                <a16:creationId xmlns:a16="http://schemas.microsoft.com/office/drawing/2014/main" id="{C0DA5551-B9F6-418F-AE5E-40C84FF8CEF1}"/>
              </a:ext>
            </a:extLst>
          </p:cNvPr>
          <p:cNvSpPr txBox="1">
            <a:spLocks/>
          </p:cNvSpPr>
          <p:nvPr userDrawn="1"/>
        </p:nvSpPr>
        <p:spPr>
          <a:xfrm>
            <a:off x="1420921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r" eaLnBrk="1" hangingPunct="1"/>
            <a:fld id="{94E2C36D-0AC8-4D64-B74A-D0CE8726161A}" type="slidenum">
              <a:rPr lang="ja-JP" altLang="en-US" sz="998">
                <a:solidFill>
                  <a:srgbClr val="FFFFFF"/>
                </a:solidFill>
              </a:rPr>
              <a:pPr algn="r" eaLnBrk="1" hangingPunct="1"/>
              <a:t>‹#›</a:t>
            </a:fld>
            <a:r>
              <a:rPr lang="en-US" altLang="ja-JP" sz="998" dirty="0">
                <a:solidFill>
                  <a:srgbClr val="FFFFFF"/>
                </a:solidFill>
              </a:rPr>
              <a:t>/18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pic>
        <p:nvPicPr>
          <p:cNvPr id="10" name="図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3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1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1" y="360281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5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6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5"/>
              </a:lnSpc>
              <a:spcBef>
                <a:spcPts val="0"/>
              </a:spcBef>
              <a:buFontTx/>
              <a:buNone/>
              <a:defRPr sz="23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5"/>
              </a:lnSpc>
              <a:spcBef>
                <a:spcPts val="0"/>
              </a:spcBef>
              <a:buFontTx/>
              <a:buNone/>
              <a:defRPr sz="15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5"/>
              </a:lnSpc>
              <a:spcBef>
                <a:spcPts val="0"/>
              </a:spcBef>
              <a:buFontTx/>
              <a:buNone/>
              <a:defRPr sz="1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5"/>
              </a:lnSpc>
              <a:spcBef>
                <a:spcPts val="0"/>
              </a:spcBef>
              <a:buFontTx/>
              <a:buNone/>
              <a:defRPr sz="10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934858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A5CB-11F1-4B33-868C-FCC9213DD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82AF1-02FB-4832-8A74-2C3D00DB7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8857C-C8DD-4B72-A971-D21E17BA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30684-2C46-4D2F-8DAA-D1556D09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FB816-81E0-44AF-BC32-F14F08D3D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9960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3298-BD29-4ABB-A8FB-CE5CCF82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59F4F-0F77-468B-B9A0-CA014C36B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5603A-ABEC-4D7C-BCFA-D7238653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B58FA-2944-438C-B47C-DB6CBD3C9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9E120-E307-432E-B9DC-C5FF73D4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8681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59338-26FF-4D29-BA52-F1002834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9DB0F-1C21-40AC-ABE1-B450F031B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77BF5-D118-4FF2-9F2B-54942D64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18C9C-B70D-456C-9A66-20DD7AAA9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2C02C-65BE-46F8-8DF8-9BC65AE5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0393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26ECC-4938-4E8A-ADC8-7E7FA38A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F7520-C476-4973-9B93-AAB8F83F3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ED98A-226F-4637-884E-7B9A60801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02CDA-1CAC-4470-9455-A41F3FE0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016E1-F4B6-4795-AD61-E9EFA80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EB22A-D70D-4FD8-8C45-D0B2826A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7679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CD1D-3949-4076-A50B-365A05090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74C12-9535-484A-9EB5-24E8021C9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E82EA-C2B9-418D-AE1D-705026A09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202AE-4EA8-47D5-99E1-B86A1556A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0D7F9-E1DE-4468-B1AE-106DBFEDE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7066A5-D66E-42F6-BA4D-A5AD3C58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D7CB2A-2539-4E9B-8A69-9D3DEABA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85389C-FAB2-4123-992B-9C2DF799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150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063B-0590-411E-B426-0917C06C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3D89C-1B37-4254-9232-63E2D851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78502-F895-4734-8D5B-80213FEFF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EE380-7BC8-4CD9-B627-4A8F7E69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7864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6CD094-898A-4540-B34C-44C4BF6F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E86E6-7CC1-4483-9DD9-BAE498C05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6221E-C1D8-4B42-B624-4CFEEA7E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302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A27D-C653-4842-820E-4D525A31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A43E6-B3F0-448C-8DBA-C6A58E512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7FA35-2DA4-4C82-A113-16B92A8C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86CF0-575A-46E4-9E34-9F7BDB46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E66D3-3C87-4BD2-AE10-EAFCD731D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921410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FE09-462D-4E09-AA2F-C02B30DB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8E6A-DBA8-4222-9951-57220937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A7DDA-EFC6-4171-B81B-FC1493F1C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3E3EB-6AC5-46C5-8A25-61DCE6BD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B2838-6E9D-40C5-8E56-51EC67E2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3B451-8C5F-4CEB-AC97-18C13E02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0909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66F16-A4C7-4E16-9C3B-8D389C08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30C907-34FE-4C9B-9CFC-862A4B1F7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62CF-1450-477C-8F78-0797F75E6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1FAD8-39BA-49E3-8CAD-AD382C03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3925B-1FE8-4888-BA6F-A2FBFFE86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63D5F-A5ED-4517-92CB-43F5B3FD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5712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757C3-3CF1-4626-92AC-11D46F07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EBA46-561F-4746-B48F-17D0FFBAE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DCDB6-83CF-41AC-A05A-A9682D13E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08D5B-4C79-478B-8BD8-CEE334B7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821C2-8E65-4B58-906F-0E1E82ABC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79886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4D8890-C8AA-4BA1-9E20-13F2C55D2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83BC4-B8A0-4452-A046-6FD29A772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70BA2-35E4-4FE9-9EA6-64BDF676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65CA4-D8CC-4309-B1ED-47FD2858F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1922C-85BB-433C-9F97-B84ECF02A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574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01B147D4-1297-4B48-A004-65AF270584AB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F49C9CAF-EE1B-43E3-8F63-D8D021934146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ッター プレースホルダー 3">
            <a:extLst>
              <a:ext uri="{FF2B5EF4-FFF2-40B4-BE49-F238E27FC236}">
                <a16:creationId xmlns:a16="http://schemas.microsoft.com/office/drawing/2014/main" id="{110DB4C7-175B-477D-968B-1F0CE9FF38D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541D9471-9FA9-4069-8CCA-BC2CF9EE373C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1FF2D1BE-60FC-4ECD-BF73-44E179DA492A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BA5E9B50-523D-42DD-B89F-0AE434841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図 14">
            <a:extLst>
              <a:ext uri="{FF2B5EF4-FFF2-40B4-BE49-F238E27FC236}">
                <a16:creationId xmlns:a16="http://schemas.microsoft.com/office/drawing/2014/main" id="{C544EEFD-AEFB-4840-9AA2-42D91CD1B9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E09AB2F6-A161-464A-B068-0ED3E86DE90B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BA5A0A-CD43-4594-9B73-7798C5DCD1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  <p:sp>
        <p:nvSpPr>
          <p:cNvPr id="13" name="日付プレースホルダー 2">
            <a:extLst>
              <a:ext uri="{FF2B5EF4-FFF2-40B4-BE49-F238E27FC236}">
                <a16:creationId xmlns:a16="http://schemas.microsoft.com/office/drawing/2014/main" id="{93C64E2F-3329-4E6C-80BA-E446578CCC0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2022/04/27</a:t>
            </a:r>
            <a:endParaRPr lang="ja-JP" altLang="en-US" sz="999" dirty="0"/>
          </a:p>
        </p:txBody>
      </p:sp>
    </p:spTree>
    <p:extLst>
      <p:ext uri="{BB962C8B-B14F-4D97-AF65-F5344CB8AC3E}">
        <p14:creationId xmlns:p14="http://schemas.microsoft.com/office/powerpoint/2010/main" val="1555453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>
            <a:off x="719251" y="5733472"/>
            <a:ext cx="10752799" cy="21539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3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部署名</a:t>
            </a:r>
          </a:p>
        </p:txBody>
      </p:sp>
      <p:sp>
        <p:nvSpPr>
          <p:cNvPr id="26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>
            <a:off x="719251" y="6081992"/>
            <a:ext cx="10752799" cy="153852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ライツ表記</a:t>
            </a:r>
          </a:p>
        </p:txBody>
      </p:sp>
      <p:sp>
        <p:nvSpPr>
          <p:cNvPr id="27" name="テキスト プレースホルダー 2"/>
          <p:cNvSpPr>
            <a:spLocks noGrp="1"/>
          </p:cNvSpPr>
          <p:nvPr>
            <p:ph type="body" sz="quarter" idx="14" hasCustomPrompt="1"/>
          </p:nvPr>
        </p:nvSpPr>
        <p:spPr>
          <a:xfrm>
            <a:off x="719251" y="1989174"/>
            <a:ext cx="10752799" cy="5761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197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28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719251" y="2915290"/>
            <a:ext cx="10752799" cy="30770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44117" indent="0" algn="l">
              <a:buNone/>
              <a:defRPr/>
            </a:lvl2pPr>
          </a:lstStyle>
          <a:p>
            <a:pPr lvl="0"/>
            <a:r>
              <a:rPr kumimoji="1" lang="ja-JP" altLang="en-US" dirty="0"/>
              <a:t>サブタイトルの書式設定</a:t>
            </a:r>
          </a:p>
        </p:txBody>
      </p:sp>
      <p:sp>
        <p:nvSpPr>
          <p:cNvPr id="15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999" dirty="0">
                <a:solidFill>
                  <a:prstClr val="black"/>
                </a:solidFill>
              </a:rPr>
              <a:t>付帯項目</a:t>
            </a: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2" y="302896"/>
            <a:ext cx="1436674" cy="3615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55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2064440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0" y="360280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7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5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7"/>
              </a:lnSpc>
              <a:spcBef>
                <a:spcPts val="0"/>
              </a:spcBef>
              <a:buFontTx/>
              <a:buNone/>
              <a:defRPr sz="2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7"/>
              </a:lnSpc>
              <a:spcBef>
                <a:spcPts val="0"/>
              </a:spcBef>
              <a:buFontTx/>
              <a:buNone/>
              <a:defRPr sz="15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7"/>
              </a:lnSpc>
              <a:spcBef>
                <a:spcPts val="0"/>
              </a:spcBef>
              <a:buFontTx/>
              <a:buNone/>
              <a:defRPr sz="13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7"/>
              </a:lnSpc>
              <a:spcBef>
                <a:spcPts val="0"/>
              </a:spcBef>
              <a:buFontTx/>
              <a:buNone/>
              <a:defRPr sz="10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2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ja-JP" altLang="en-US" sz="999" dirty="0"/>
          </a:p>
        </p:txBody>
      </p: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3183250" y="6534075"/>
            <a:ext cx="4854943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Sony Device Technology(Thailand)</a:t>
            </a:r>
            <a:r>
              <a:rPr lang="en-US" altLang="ja-JP" sz="999" dirty="0" err="1"/>
              <a:t>Co.,Ltd</a:t>
            </a:r>
            <a:endParaRPr lang="ja-JP" altLang="en-US" sz="999" dirty="0"/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248121" y="6534075"/>
            <a:ext cx="775309" cy="20652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2022/10/21</a:t>
            </a:r>
          </a:p>
        </p:txBody>
      </p:sp>
      <p:sp>
        <p:nvSpPr>
          <p:cNvPr id="28" name="スライド番号プレースホルダー 4"/>
          <p:cNvSpPr txBox="1">
            <a:spLocks/>
          </p:cNvSpPr>
          <p:nvPr userDrawn="1"/>
        </p:nvSpPr>
        <p:spPr>
          <a:xfrm>
            <a:off x="1420350" y="6543499"/>
            <a:ext cx="431599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999" smtClean="0"/>
              <a:pPr/>
              <a:t>‹#›</a:t>
            </a:fld>
            <a:endParaRPr lang="ja-JP" altLang="en-US" sz="999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665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 userDrawn="1"/>
        </p:nvSpPr>
        <p:spPr bwMode="gray">
          <a:xfrm>
            <a:off x="719976" y="6120000"/>
            <a:ext cx="10752049" cy="432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1088236">
              <a:spcAft>
                <a:spcPts val="400"/>
              </a:spcAft>
            </a:pPr>
            <a:r>
              <a:rPr lang="en-US" altLang="ja-JP" sz="899" dirty="0">
                <a:solidFill>
                  <a:srgbClr val="717171"/>
                </a:solidFill>
                <a:cs typeface="メイリオ"/>
              </a:rPr>
              <a:t>SONY</a:t>
            </a:r>
            <a:r>
              <a:rPr lang="ja-JP" altLang="en-US" sz="899" dirty="0">
                <a:solidFill>
                  <a:srgbClr val="717171"/>
                </a:solidFill>
                <a:cs typeface="メイリオ"/>
              </a:rPr>
              <a:t>はソニー株式会社の登録商標または商標です。 </a:t>
            </a:r>
          </a:p>
          <a:p>
            <a:pPr algn="ctr" defTabSz="1088236">
              <a:spcAft>
                <a:spcPts val="400"/>
              </a:spcAft>
            </a:pPr>
            <a:r>
              <a:rPr lang="ja-JP" altLang="en-US" sz="899" dirty="0">
                <a:solidFill>
                  <a:srgbClr val="717171"/>
                </a:solidFill>
                <a:cs typeface="メイリオ"/>
              </a:rPr>
              <a:t>各ソニー製品の商品名・サービス名はソニー株式会社またはグループ各社の登録商標または商標です。その他の製品および会社名は、各社の商号、登録商標または商標です。 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873" y="2978310"/>
            <a:ext cx="3596254" cy="8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121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790" tIns="54394" rIns="108790" bIns="54394" anchor="ctr"/>
          <a:lstStyle/>
          <a:p>
            <a:pPr algn="ctr" defTabSz="1294071">
              <a:defRPr/>
            </a:pPr>
            <a:endParaRPr lang="ja-JP" altLang="en-US" sz="2498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sp>
        <p:nvSpPr>
          <p:cNvPr id="5" name="正方形/長方形 15"/>
          <p:cNvSpPr/>
          <p:nvPr userDrawn="1"/>
        </p:nvSpPr>
        <p:spPr>
          <a:xfrm>
            <a:off x="0" y="6453188"/>
            <a:ext cx="12192000" cy="4318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790" tIns="54394" rIns="108790" bIns="54394" anchor="ctr"/>
          <a:lstStyle/>
          <a:p>
            <a:pPr algn="ctr" defTabSz="1294071">
              <a:defRPr/>
            </a:pPr>
            <a:endParaRPr lang="ja-JP" altLang="en-US" sz="1099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6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0" y="6545265"/>
            <a:ext cx="1399116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コネクタ 16"/>
          <p:cNvCxnSpPr/>
          <p:nvPr userDrawn="1"/>
        </p:nvCxnSpPr>
        <p:spPr>
          <a:xfrm>
            <a:off x="2106084" y="6561138"/>
            <a:ext cx="0" cy="2159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スライド番号プレースホルダー 4"/>
          <p:cNvSpPr txBox="1">
            <a:spLocks/>
          </p:cNvSpPr>
          <p:nvPr userDrawn="1"/>
        </p:nvSpPr>
        <p:spPr>
          <a:xfrm>
            <a:off x="1674286" y="6570663"/>
            <a:ext cx="325966" cy="196850"/>
          </a:xfrm>
          <a:prstGeom prst="rect">
            <a:avLst/>
          </a:prstGeom>
        </p:spPr>
        <p:txBody>
          <a:bodyPr lIns="0" tIns="0" rIns="0" bIns="0" anchor="ctr"/>
          <a:lstStyle>
            <a:lvl1pPr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1pPr>
            <a:lvl2pPr marL="742950" indent="-28575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2pPr>
            <a:lvl3pPr marL="11430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3pPr>
            <a:lvl4pPr marL="16002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4pPr>
            <a:lvl5pPr marL="20574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9pPr>
          </a:lstStyle>
          <a:p>
            <a:pPr algn="r" eaLnBrk="1" hangingPunct="1">
              <a:defRPr/>
            </a:pPr>
            <a:fld id="{E9D16F2C-1A16-4550-BFE2-F4B8306D554B}" type="slidenum">
              <a:rPr lang="ja-JP" altLang="en-US" sz="1199" smtClean="0">
                <a:solidFill>
                  <a:srgbClr val="FFFFFF"/>
                </a:solidFill>
                <a:ea typeface="MS PGothic" pitchFamily="34" charset="-128"/>
                <a:cs typeface="Angsana New" pitchFamily="18" charset="-34"/>
              </a:rPr>
              <a:pPr algn="r" eaLnBrk="1" hangingPunct="1">
                <a:defRPr/>
              </a:pPr>
              <a:t>‹#›</a:t>
            </a:fld>
            <a:endParaRPr lang="ja-JP" altLang="en-US" sz="1199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11" name="図 18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6453188"/>
            <a:ext cx="17272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タイトル 1"/>
          <p:cNvSpPr>
            <a:spLocks noGrp="1"/>
          </p:cNvSpPr>
          <p:nvPr>
            <p:ph type="title"/>
          </p:nvPr>
        </p:nvSpPr>
        <p:spPr bwMode="gray">
          <a:xfrm>
            <a:off x="478284" y="360281"/>
            <a:ext cx="11231200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97" b="1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32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666460" y="1053287"/>
            <a:ext cx="10655566" cy="516480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044"/>
              </a:lnSpc>
              <a:spcBef>
                <a:spcPts val="0"/>
              </a:spcBef>
              <a:buFontTx/>
              <a:buNone/>
              <a:defRPr sz="2897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lnSpc>
                <a:spcPts val="4044"/>
              </a:lnSpc>
              <a:spcBef>
                <a:spcPts val="0"/>
              </a:spcBef>
              <a:buFontTx/>
              <a:buNone/>
              <a:defRPr sz="1898" baseline="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lnSpc>
                <a:spcPts val="4044"/>
              </a:lnSpc>
              <a:spcBef>
                <a:spcPts val="0"/>
              </a:spcBef>
              <a:buFontTx/>
              <a:buNone/>
              <a:defRPr sz="1698" baseline="0">
                <a:solidFill>
                  <a:schemeClr val="tx1"/>
                </a:solidFill>
                <a:latin typeface="+mj-ea"/>
                <a:ea typeface="+mj-ea"/>
              </a:defRPr>
            </a:lvl3pPr>
            <a:lvl4pPr>
              <a:lnSpc>
                <a:spcPts val="4044"/>
              </a:lnSpc>
              <a:spcBef>
                <a:spcPts val="0"/>
              </a:spcBef>
              <a:buFontTx/>
              <a:buNone/>
              <a:defRPr sz="1299" baseline="0">
                <a:solidFill>
                  <a:schemeClr val="tx1"/>
                </a:solidFill>
                <a:latin typeface="+mj-ea"/>
                <a:ea typeface="+mj-ea"/>
              </a:defRPr>
            </a:lvl4pPr>
            <a:lvl5pPr>
              <a:defRPr sz="1199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2" name="日付プレースホルダー 2"/>
          <p:cNvSpPr txBox="1">
            <a:spLocks/>
          </p:cNvSpPr>
          <p:nvPr userDrawn="1"/>
        </p:nvSpPr>
        <p:spPr>
          <a:xfrm>
            <a:off x="2198182" y="6572153"/>
            <a:ext cx="775309" cy="21594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9" dirty="0">
                <a:solidFill>
                  <a:schemeClr val="bg1"/>
                </a:solidFill>
                <a:latin typeface="SST" pitchFamily="34" charset="0"/>
              </a:rPr>
              <a:t>2018.06.14</a:t>
            </a:r>
          </a:p>
        </p:txBody>
      </p:sp>
      <p:sp>
        <p:nvSpPr>
          <p:cNvPr id="13" name="フッター プレースホルダー 3"/>
          <p:cNvSpPr txBox="1">
            <a:spLocks/>
          </p:cNvSpPr>
          <p:nvPr userDrawn="1"/>
        </p:nvSpPr>
        <p:spPr>
          <a:xfrm>
            <a:off x="2989446" y="6568060"/>
            <a:ext cx="4854943" cy="21594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9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IE</a:t>
            </a:r>
            <a:r>
              <a:rPr lang="en-US" altLang="ja-JP" sz="899" baseline="0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 Section/</a:t>
            </a:r>
            <a:r>
              <a:rPr lang="en-US" altLang="ja-JP" sz="899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MBC / MPC</a:t>
            </a:r>
            <a:r>
              <a:rPr lang="en-US" altLang="ja-JP" sz="899" baseline="0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 Division</a:t>
            </a:r>
            <a:endParaRPr lang="en-US" altLang="ja-JP" sz="899" dirty="0">
              <a:solidFill>
                <a:schemeClr val="bg1"/>
              </a:solidFill>
              <a:latin typeface="SST" pitchFamily="34" charset="0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6129937"/>
      </p:ext>
    </p:extLst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1" y="360281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5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6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5"/>
              </a:lnSpc>
              <a:spcBef>
                <a:spcPts val="0"/>
              </a:spcBef>
              <a:buFontTx/>
              <a:buNone/>
              <a:defRPr sz="23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5"/>
              </a:lnSpc>
              <a:spcBef>
                <a:spcPts val="0"/>
              </a:spcBef>
              <a:buFontTx/>
              <a:buNone/>
              <a:defRPr sz="15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5"/>
              </a:lnSpc>
              <a:spcBef>
                <a:spcPts val="0"/>
              </a:spcBef>
              <a:buFontTx/>
              <a:buNone/>
              <a:defRPr sz="1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5"/>
              </a:lnSpc>
              <a:spcBef>
                <a:spcPts val="0"/>
              </a:spcBef>
              <a:buFontTx/>
              <a:buNone/>
              <a:defRPr sz="10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3" name="正方形/長方形 15">
            <a:extLst>
              <a:ext uri="{FF2B5EF4-FFF2-40B4-BE49-F238E27FC236}">
                <a16:creationId xmlns:a16="http://schemas.microsoft.com/office/drawing/2014/main" id="{F0BB55AA-5507-46D2-B9C4-65B0D44D0182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7366">
              <a:defRPr/>
            </a:pPr>
            <a:endParaRPr lang="ja-JP" altLang="en-US" sz="898">
              <a:solidFill>
                <a:srgbClr val="FFFFFF"/>
              </a:solidFill>
            </a:endParaRPr>
          </a:p>
        </p:txBody>
      </p:sp>
      <p:cxnSp>
        <p:nvCxnSpPr>
          <p:cNvPr id="15" name="直線コネクタ 20">
            <a:extLst>
              <a:ext uri="{FF2B5EF4-FFF2-40B4-BE49-F238E27FC236}">
                <a16:creationId xmlns:a16="http://schemas.microsoft.com/office/drawing/2014/main" id="{064DBF1C-3B6F-4852-8E09-939DAB8E208D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28F10FF2-382B-4DBD-B802-CB38E1EFD909}"/>
              </a:ext>
            </a:extLst>
          </p:cNvPr>
          <p:cNvSpPr txBox="1">
            <a:spLocks/>
          </p:cNvSpPr>
          <p:nvPr userDrawn="1"/>
        </p:nvSpPr>
        <p:spPr>
          <a:xfrm>
            <a:off x="8019636" y="6534225"/>
            <a:ext cx="2876728" cy="215850"/>
          </a:xfrm>
          <a:prstGeom prst="rect">
            <a:avLst/>
          </a:prstGeom>
        </p:spPr>
        <p:txBody>
          <a:bodyPr lIns="71867" tIns="0" rIns="71867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8" dirty="0"/>
          </a:p>
        </p:txBody>
      </p:sp>
      <p:sp>
        <p:nvSpPr>
          <p:cNvPr id="20" name="フッター プレースホルダー 3">
            <a:extLst>
              <a:ext uri="{FF2B5EF4-FFF2-40B4-BE49-F238E27FC236}">
                <a16:creationId xmlns:a16="http://schemas.microsoft.com/office/drawing/2014/main" id="{3D259977-62F8-4A93-92F4-9190AFD25AFF}"/>
              </a:ext>
            </a:extLst>
          </p:cNvPr>
          <p:cNvSpPr txBox="1">
            <a:spLocks/>
          </p:cNvSpPr>
          <p:nvPr userDrawn="1"/>
        </p:nvSpPr>
        <p:spPr>
          <a:xfrm>
            <a:off x="4838425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8" dirty="0"/>
              <a:t> Sony Device Technology(Thailand) Co., Ltd</a:t>
            </a:r>
            <a:endParaRPr lang="ja-JP" altLang="en-US" sz="998" dirty="0"/>
          </a:p>
        </p:txBody>
      </p:sp>
      <p:sp>
        <p:nvSpPr>
          <p:cNvPr id="22" name="スライド番号プレースホルダー 4">
            <a:extLst>
              <a:ext uri="{FF2B5EF4-FFF2-40B4-BE49-F238E27FC236}">
                <a16:creationId xmlns:a16="http://schemas.microsoft.com/office/drawing/2014/main" id="{039514E7-C2C0-43C4-88D2-D9FC459B52BE}"/>
              </a:ext>
            </a:extLst>
          </p:cNvPr>
          <p:cNvSpPr txBox="1">
            <a:spLocks/>
          </p:cNvSpPr>
          <p:nvPr userDrawn="1"/>
        </p:nvSpPr>
        <p:spPr>
          <a:xfrm>
            <a:off x="1420921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8" smtClean="0"/>
              <a:pPr>
                <a:defRPr/>
              </a:pPr>
              <a:t>‹#›</a:t>
            </a:fld>
            <a:endParaRPr lang="ja-JP" altLang="en-US" sz="998" dirty="0"/>
          </a:p>
        </p:txBody>
      </p:sp>
      <p:pic>
        <p:nvPicPr>
          <p:cNvPr id="23" name="図 12">
            <a:extLst>
              <a:ext uri="{FF2B5EF4-FFF2-40B4-BE49-F238E27FC236}">
                <a16:creationId xmlns:a16="http://schemas.microsoft.com/office/drawing/2014/main" id="{A94D29C0-C815-4D34-AC6B-DBB700E1B3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3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図 14">
            <a:extLst>
              <a:ext uri="{FF2B5EF4-FFF2-40B4-BE49-F238E27FC236}">
                <a16:creationId xmlns:a16="http://schemas.microsoft.com/office/drawing/2014/main" id="{C4D6099F-C859-420A-8E4C-5F191950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1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C874FF3F-DB61-4487-9FC2-A56B896BAF31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6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8" dirty="0"/>
              <a:t>SDT SF Project</a:t>
            </a:r>
            <a:endParaRPr lang="ja-JP" altLang="en-US" sz="998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9D1827-6252-43F0-B740-A11EA11975A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7" y="6453430"/>
            <a:ext cx="422797" cy="405364"/>
          </a:xfrm>
          <a:prstGeom prst="rect">
            <a:avLst/>
          </a:prstGeom>
        </p:spPr>
      </p:pic>
      <p:sp>
        <p:nvSpPr>
          <p:cNvPr id="19" name="日付プレースホルダー 2">
            <a:extLst>
              <a:ext uri="{FF2B5EF4-FFF2-40B4-BE49-F238E27FC236}">
                <a16:creationId xmlns:a16="http://schemas.microsoft.com/office/drawing/2014/main" id="{434C61A4-A3CB-4BFB-A1E2-FE05BC017B2B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7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8" dirty="0"/>
              <a:t>2022/08/16</a:t>
            </a:r>
            <a:endParaRPr lang="ja-JP" altLang="en-US" sz="998" dirty="0"/>
          </a:p>
        </p:txBody>
      </p:sp>
    </p:spTree>
    <p:extLst>
      <p:ext uri="{BB962C8B-B14F-4D97-AF65-F5344CB8AC3E}">
        <p14:creationId xmlns:p14="http://schemas.microsoft.com/office/powerpoint/2010/main" val="189930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115B-3B4D-4AD3-9DEF-9F201F1D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151C7-A7CD-4D9A-A64E-F2961E017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909FE-C339-4947-BD45-35AA8A7AC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730EC-31A8-47A4-B7F7-4C7EC163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1A6A7-C28C-477F-9F57-378BA335C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05063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2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897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1884067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2977027" y="6534075"/>
            <a:ext cx="3399878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Smart Factory PJ </a:t>
            </a:r>
            <a:r>
              <a:rPr lang="ja-JP" altLang="en-US" sz="897">
                <a:latin typeface="Meiryo UI" panose="020B0604030504040204" pitchFamily="50" charset="-128"/>
                <a:ea typeface="Meiryo UI" panose="020B0604030504040204" pitchFamily="50" charset="-128"/>
              </a:rPr>
              <a:t>｜ </a:t>
            </a:r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A8 Smart JISSO Manufacturing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024666" y="6534075"/>
            <a:ext cx="775309" cy="2159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2021/07/26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15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947" y="6426102"/>
            <a:ext cx="1294055" cy="432717"/>
          </a:xfrm>
          <a:prstGeom prst="rect">
            <a:avLst/>
          </a:prstGeom>
        </p:spPr>
      </p:pic>
      <p:sp>
        <p:nvSpPr>
          <p:cNvPr id="12" name="タイトル 1">
            <a:extLst>
              <a:ext uri="{FF2B5EF4-FFF2-40B4-BE49-F238E27FC236}">
                <a16:creationId xmlns:a16="http://schemas.microsoft.com/office/drawing/2014/main" id="{AA885A14-B947-4F0D-93ED-FBEC6711252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" y="0"/>
            <a:ext cx="12191999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2793" b="1" u="sng" baseline="0">
                <a:solidFill>
                  <a:srgbClr val="3366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4" name="テキスト プレースホルダー 3">
            <a:extLst>
              <a:ext uri="{FF2B5EF4-FFF2-40B4-BE49-F238E27FC236}">
                <a16:creationId xmlns:a16="http://schemas.microsoft.com/office/drawing/2014/main" id="{7B8382F3-A8A9-4D3E-9D90-64AB487B62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" y="506311"/>
            <a:ext cx="12191301" cy="39937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buNone/>
              <a:defRPr sz="1994" b="1">
                <a:solidFill>
                  <a:srgbClr val="3366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AC26D285-05D7-4D44-B78C-6069DF52BA0F}"/>
              </a:ext>
            </a:extLst>
          </p:cNvPr>
          <p:cNvSpPr txBox="1">
            <a:spLocks/>
          </p:cNvSpPr>
          <p:nvPr userDrawn="1"/>
        </p:nvSpPr>
        <p:spPr>
          <a:xfrm>
            <a:off x="6644046" y="6534075"/>
            <a:ext cx="4144984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Copyright 2021 Sony Semiconductor Manufacturing Corporation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スライド番号プレースホルダー 4">
            <a:extLst>
              <a:ext uri="{FF2B5EF4-FFF2-40B4-BE49-F238E27FC236}">
                <a16:creationId xmlns:a16="http://schemas.microsoft.com/office/drawing/2014/main" id="{147B38C0-A25C-470D-A49D-8897D06715F8}"/>
              </a:ext>
            </a:extLst>
          </p:cNvPr>
          <p:cNvSpPr txBox="1">
            <a:spLocks/>
          </p:cNvSpPr>
          <p:nvPr userDrawn="1"/>
        </p:nvSpPr>
        <p:spPr>
          <a:xfrm>
            <a:off x="1360031" y="6543502"/>
            <a:ext cx="431600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DCCDAA-6D69-46E7-B759-71F91EA5148B}" type="slidenum">
              <a:rPr lang="ja-JP" altLang="en-US" sz="897" smtClean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altLang="ja-JP" sz="897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/13</a:t>
            </a:r>
            <a:endParaRPr lang="ja-JP" altLang="en-US" sz="897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328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6525BD89-1374-4654-B800-D0BE31365B84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84030F7E-37FB-4B22-A8A2-6A2BFD48C2EE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フッター プレースホルダー 3">
            <a:extLst>
              <a:ext uri="{FF2B5EF4-FFF2-40B4-BE49-F238E27FC236}">
                <a16:creationId xmlns:a16="http://schemas.microsoft.com/office/drawing/2014/main" id="{C844364C-D585-43CB-96B7-37DD0F2A4C1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20" name="フッター プレースホルダー 3">
            <a:extLst>
              <a:ext uri="{FF2B5EF4-FFF2-40B4-BE49-F238E27FC236}">
                <a16:creationId xmlns:a16="http://schemas.microsoft.com/office/drawing/2014/main" id="{0A6FEA00-7504-4EAC-A2A9-9242C946FCE3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4" name="日付プレースホルダー 2">
            <a:extLst>
              <a:ext uri="{FF2B5EF4-FFF2-40B4-BE49-F238E27FC236}">
                <a16:creationId xmlns:a16="http://schemas.microsoft.com/office/drawing/2014/main" id="{35F6E191-0155-4526-B67A-220FB4B7D5B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2022/10/21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081DBDD3-A2E0-4EC6-90AE-F7DFC6C8F12C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AC168DD1-1FFA-418A-9BD1-1D73205BA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図 14">
            <a:extLst>
              <a:ext uri="{FF2B5EF4-FFF2-40B4-BE49-F238E27FC236}">
                <a16:creationId xmlns:a16="http://schemas.microsoft.com/office/drawing/2014/main" id="{20D70844-6515-4F70-AF9B-C487F010DE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日付プレースホルダー 2">
            <a:extLst>
              <a:ext uri="{FF2B5EF4-FFF2-40B4-BE49-F238E27FC236}">
                <a16:creationId xmlns:a16="http://schemas.microsoft.com/office/drawing/2014/main" id="{35F6E191-0155-4526-B67A-220FB4B7D5BC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973B3-EE4F-4D47-B234-2E2BBF9DA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4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01B147D4-1297-4B48-A004-65AF270584AB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F49C9CAF-EE1B-43E3-8F63-D8D021934146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ッター プレースホルダー 3">
            <a:extLst>
              <a:ext uri="{FF2B5EF4-FFF2-40B4-BE49-F238E27FC236}">
                <a16:creationId xmlns:a16="http://schemas.microsoft.com/office/drawing/2014/main" id="{110DB4C7-175B-477D-968B-1F0CE9FF38D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541D9471-9FA9-4069-8CCA-BC2CF9EE373C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1FF2D1BE-60FC-4ECD-BF73-44E179DA492A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BA5E9B50-523D-42DD-B89F-0AE434841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図 14">
            <a:extLst>
              <a:ext uri="{FF2B5EF4-FFF2-40B4-BE49-F238E27FC236}">
                <a16:creationId xmlns:a16="http://schemas.microsoft.com/office/drawing/2014/main" id="{C544EEFD-AEFB-4840-9AA2-42D91CD1B9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E09AB2F6-A161-464A-B068-0ED3E86DE90B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BA5A0A-CD43-4594-9B73-7798C5DCD1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  <p:sp>
        <p:nvSpPr>
          <p:cNvPr id="13" name="日付プレースホルダー 2">
            <a:extLst>
              <a:ext uri="{FF2B5EF4-FFF2-40B4-BE49-F238E27FC236}">
                <a16:creationId xmlns:a16="http://schemas.microsoft.com/office/drawing/2014/main" id="{93C64E2F-3329-4E6C-80BA-E446578CCC0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2022/08/16</a:t>
            </a:r>
            <a:endParaRPr lang="ja-JP" altLang="en-US" sz="999" dirty="0"/>
          </a:p>
        </p:txBody>
      </p:sp>
    </p:spTree>
    <p:extLst>
      <p:ext uri="{BB962C8B-B14F-4D97-AF65-F5344CB8AC3E}">
        <p14:creationId xmlns:p14="http://schemas.microsoft.com/office/powerpoint/2010/main" val="35153143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 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2">
            <a:extLst>
              <a:ext uri="{FF2B5EF4-FFF2-40B4-BE49-F238E27FC236}">
                <a16:creationId xmlns:a16="http://schemas.microsoft.com/office/drawing/2014/main" id="{F6550A72-CC2E-4C3F-B2D5-E39809A86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303143"/>
            <a:ext cx="1436778" cy="361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図 9">
            <a:extLst>
              <a:ext uri="{FF2B5EF4-FFF2-40B4-BE49-F238E27FC236}">
                <a16:creationId xmlns:a16="http://schemas.microsoft.com/office/drawing/2014/main" id="{ACF68310-5D79-4482-9B71-538F7A4077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2"/>
          </p:nvPr>
        </p:nvSpPr>
        <p:spPr>
          <a:xfrm>
            <a:off x="719251" y="5733472"/>
            <a:ext cx="10752799" cy="19377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3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3"/>
          </p:nvPr>
        </p:nvSpPr>
        <p:spPr>
          <a:xfrm>
            <a:off x="719251" y="6097473"/>
            <a:ext cx="10752799" cy="13837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6" name="テキスト プレースホルダー 2"/>
          <p:cNvSpPr>
            <a:spLocks noGrp="1"/>
          </p:cNvSpPr>
          <p:nvPr>
            <p:ph type="body" sz="quarter" idx="14"/>
          </p:nvPr>
        </p:nvSpPr>
        <p:spPr>
          <a:xfrm>
            <a:off x="719251" y="1989174"/>
            <a:ext cx="10752799" cy="5761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197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7" name="テキスト プレースホルダー 4"/>
          <p:cNvSpPr>
            <a:spLocks noGrp="1"/>
          </p:cNvSpPr>
          <p:nvPr>
            <p:ph type="body" sz="quarter" idx="15"/>
          </p:nvPr>
        </p:nvSpPr>
        <p:spPr>
          <a:xfrm>
            <a:off x="719251" y="2915290"/>
            <a:ext cx="10752799" cy="27674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44117" indent="0" algn="l">
              <a:buNone/>
              <a:defRPr/>
            </a:lvl2pPr>
          </a:lstStyle>
          <a:p>
            <a:pPr lvl="0"/>
            <a:r>
              <a:rPr lang="en-US" altLang="ja-JP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7417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2064440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0" y="360280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7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5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7"/>
              </a:lnSpc>
              <a:spcBef>
                <a:spcPts val="0"/>
              </a:spcBef>
              <a:buFontTx/>
              <a:buNone/>
              <a:defRPr sz="2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7"/>
              </a:lnSpc>
              <a:spcBef>
                <a:spcPts val="0"/>
              </a:spcBef>
              <a:buFontTx/>
              <a:buNone/>
              <a:defRPr sz="15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7"/>
              </a:lnSpc>
              <a:spcBef>
                <a:spcPts val="0"/>
              </a:spcBef>
              <a:buFontTx/>
              <a:buNone/>
              <a:defRPr sz="13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7"/>
              </a:lnSpc>
              <a:spcBef>
                <a:spcPts val="0"/>
              </a:spcBef>
              <a:buFontTx/>
              <a:buNone/>
              <a:defRPr sz="10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2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ja-JP" altLang="en-US" sz="999" dirty="0"/>
          </a:p>
        </p:txBody>
      </p: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3183250" y="6534075"/>
            <a:ext cx="4854943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Sony Device Technology(Thailand)</a:t>
            </a:r>
            <a:r>
              <a:rPr lang="en-US" altLang="ja-JP" sz="999" dirty="0" err="1"/>
              <a:t>Co.,Ltd</a:t>
            </a:r>
            <a:endParaRPr lang="ja-JP" altLang="en-US" sz="999" dirty="0"/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248121" y="6534075"/>
            <a:ext cx="775309" cy="20652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2022/08/16</a:t>
            </a:r>
          </a:p>
        </p:txBody>
      </p:sp>
      <p:sp>
        <p:nvSpPr>
          <p:cNvPr id="28" name="スライド番号プレースホルダー 4"/>
          <p:cNvSpPr txBox="1">
            <a:spLocks/>
          </p:cNvSpPr>
          <p:nvPr userDrawn="1"/>
        </p:nvSpPr>
        <p:spPr>
          <a:xfrm>
            <a:off x="1420350" y="6543499"/>
            <a:ext cx="431599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999" smtClean="0"/>
              <a:pPr/>
              <a:t>‹#›</a:t>
            </a:fld>
            <a:endParaRPr lang="ja-JP" altLang="en-US" sz="999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873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F9ED8-2056-4CBD-92AD-8235628C9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A26E4-8342-4288-A1CB-700BFAA1C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AA03C-DA21-435D-8696-01429760D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29CFA-49E6-4617-81CA-22CEBA81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E9C76-5955-4DB3-9ADC-AF7F79519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05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7ED5-7B30-4656-B9A8-B1A439CD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BBD0A-535D-4FA6-82F9-9F7CE36B0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FE64D-9FC0-41C4-8FA1-ABB974145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D1003-6DED-438D-92D8-C2D4CD859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92E98-9FD5-4556-B55B-AB454D92F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32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E2A58-EB69-455B-9448-B94D2E85A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719E3-B65B-4984-B0C6-0E8808ED7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F3DF5-57A0-4E0E-AC45-E484E1A7F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3A713-FCC2-4DE9-807B-8FB6044A1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62952-89E0-4AEA-B265-C83E688C2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167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7829C-2A12-44C2-B42D-D77F9D85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3BCBA-2792-4D65-A075-840FADE8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E7E06-3B3D-429E-93AC-8FDC7A5EF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E153E-B4CF-48D0-85AB-0BD928B3F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C29F4-268C-4FC7-893C-F9CE1859A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3977E-9BA1-4518-8BE6-C906DF4EB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18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8690B-F386-4D87-9B5D-3C007353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32A66-7432-4370-8907-CBAF4A1BB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87B764-7695-48EF-876A-2DF58E9DC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B452A-FEE5-4027-A909-1AF29FF28D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25E5B-A498-44AC-8433-D48E67CAE0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3FE64E-08B6-4CFB-8AEA-AD913E351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FDAC18-BC8F-45C0-953F-51033B8B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784B0-C43F-43E5-901D-1297DE3F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03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C35A-7C1A-4668-B368-9BF279C9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B7C0F-D4B5-476B-A29C-23068E2A3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4C176-1D9D-4048-A9EA-6718A9D0F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86165-014D-4473-B04C-57095F5E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B3466-B4C4-4A30-BB99-1963E3C6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6E430-4E11-4C4C-8C9A-689A4018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68382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3AAA-3472-4133-B5FD-25476D2AE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08332-C1E4-47EE-B009-97B95FBDD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EFB842-98F4-46F2-AA50-EF172C66F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E1B68-7A91-449A-807E-7EED5E84B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641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5354AB-D603-4FEE-B1C4-BAB08850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6FA6E-535B-4F68-8874-1B0BFFB97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E3AA2-DF9D-4985-AEED-72B01BAC8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580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D76B-02DC-4AA1-AB1F-72E93086E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29066-0FE7-49F1-89D4-22A91AEA3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BE415-B276-4BA5-ACED-45352D4E2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60BFD-70CE-4080-91E8-FB4F69003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8555B-083E-4677-9E5F-D30B03DEC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9E823-AFE2-4052-B650-B85B0C15C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005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4B1A-956C-48CA-95D9-0B5FE9D8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3D33BF-B9F2-4315-8A74-419A3C7D4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9E117-0C0C-4746-9689-DEFCD8BB5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48322-0A68-4B85-9CE1-D8613CBE4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6EA94-257F-4711-830A-86A76B635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97B13-455A-45A4-BD6C-65A7380A8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795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B037-1340-46DE-B1CF-A4778B8B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6E3EE-426E-4701-9A68-BBD62788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F7993-3E25-43FB-92FC-08334D16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7D404-D542-4AC0-B775-F90A50A84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239F6-4DBD-4D1E-B695-8443D7D4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860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0FF6A5-EC5C-42B7-8A8B-627B7DA7CF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6329A-68F2-4D1B-8FF6-4435A47FA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FC06A-DB3A-4C49-948C-DE0555509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2B913-CC08-4B71-A6E7-43C2B0FB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193E9-4FE7-435B-B1EB-27C253D5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69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FA69-018C-48BF-9A1E-4FF0A0E63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38E09-9511-48CE-A9D4-260F0C619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5F688-C508-40F6-90FB-5793921A6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439E2-8E49-49DA-AB37-86F0E9919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EC0A76-355F-40A6-869F-C7F0F849A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BB78B-E93B-45B2-A03F-1A439AF1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758C0F-EE5B-40CB-A8A4-70FBD34E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273FF-4127-488F-9B0A-3974E60A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502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6E05-DF0F-410E-870B-8CFB80EA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194B74-6B79-47C0-9A14-CED00B45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7923B-7A92-47A9-8979-4F2822D8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A0E79-A5E2-49B2-ACBE-26581B3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805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83786-BDDC-47CE-AC05-EA265687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387D98-721F-46BD-865D-8BC5B04B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6B85D-F19A-48B7-AF4D-A2089673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082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5B78-8BCC-4241-AC39-3958EF31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A47E-4D32-4740-9FE5-FE88B069F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5FA77-79CE-416D-A3F6-10B6CAF05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FC448-18A6-4813-A20E-BF139950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1866B-7258-4F9B-9838-3F678A1C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82971-A6B6-4493-8126-4FBAE3F3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2316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264C-1F79-4335-934D-9E33620E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F2F482-085F-4079-B0FA-F148A38BA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C5630-5007-4565-978D-7FCB7B46A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88616-643F-45F0-8409-CFA3A76E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B3629-8721-4783-8FC2-02EC85A1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D3A51-0846-473D-930C-69CE8FB7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410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143D9-5018-41B4-B999-8E303F4E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D2E78-BC3D-410D-A989-782F5171E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EFA9F-470E-44C2-8A8A-BEA8C4C31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86694-6662-47AB-B52E-E092361DA30E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20796-BDE2-4B3A-9E7E-4547F8174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2862A-7FED-4694-878C-EC1957D5C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903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64B225-1D64-436D-ABC8-59293B06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B78F9-128C-4C46-BDCB-6C1D0C9A5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9ADAC-D2DC-4FE7-852F-657EA16FC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3BB14-3FE5-4EB9-A987-883B696B6191}" type="datetimeFigureOut">
              <a:rPr lang="th-TH" smtClean="0"/>
              <a:t>19/10/65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B307B-8A28-4797-97E0-AF978421E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C044B-0A97-4A23-91E3-0BDCA9351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79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52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2" r:id="rId7"/>
    <p:sldLayoutId id="2147483703" r:id="rId8"/>
    <p:sldLayoutId id="2147483663" r:id="rId9"/>
    <p:sldLayoutId id="2147483700" r:id="rId10"/>
  </p:sldLayoutIdLst>
  <p:hf hdr="0"/>
  <p:txStyles>
    <p:titleStyle>
      <a:lvl1pPr algn="l" defTabSz="1088236" rtl="0" eaLnBrk="1" latinLnBrk="0" hangingPunct="1">
        <a:spcBef>
          <a:spcPct val="0"/>
        </a:spcBef>
        <a:buNone/>
        <a:defRPr kumimoji="1" sz="5195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408089" indent="-40808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3796" kern="1200">
          <a:solidFill>
            <a:schemeClr val="tx1"/>
          </a:solidFill>
          <a:latin typeface="+mj-ea"/>
          <a:ea typeface="+mj-ea"/>
          <a:cs typeface="+mn-cs"/>
        </a:defRPr>
      </a:lvl1pPr>
      <a:lvl2pPr marL="884191" indent="-340074" algn="l" defTabSz="1088236" rtl="0" eaLnBrk="1" latinLnBrk="0" hangingPunct="1">
        <a:spcBef>
          <a:spcPct val="20000"/>
        </a:spcBef>
        <a:buFont typeface="Arial" pitchFamily="34" charset="0"/>
        <a:buChar char="–"/>
        <a:defRPr kumimoji="1" sz="3297" kern="1200">
          <a:solidFill>
            <a:schemeClr val="tx1"/>
          </a:solidFill>
          <a:latin typeface="+mj-ea"/>
          <a:ea typeface="+mj-ea"/>
          <a:cs typeface="+mn-cs"/>
        </a:defRPr>
      </a:lvl2pPr>
      <a:lvl3pPr marL="1360294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897" kern="1200">
          <a:solidFill>
            <a:schemeClr val="tx1"/>
          </a:solidFill>
          <a:latin typeface="+mj-ea"/>
          <a:ea typeface="+mj-ea"/>
          <a:cs typeface="+mn-cs"/>
        </a:defRPr>
      </a:lvl3pPr>
      <a:lvl4pPr marL="1904412" indent="-272059" algn="l" defTabSz="1088236" rtl="0" eaLnBrk="1" latinLnBrk="0" hangingPunct="1">
        <a:spcBef>
          <a:spcPct val="20000"/>
        </a:spcBef>
        <a:buFont typeface="Arial" pitchFamily="34" charset="0"/>
        <a:buChar char="–"/>
        <a:defRPr kumimoji="1" sz="2398" kern="1200">
          <a:solidFill>
            <a:schemeClr val="tx1"/>
          </a:solidFill>
          <a:latin typeface="+mj-ea"/>
          <a:ea typeface="+mj-ea"/>
          <a:cs typeface="+mn-cs"/>
        </a:defRPr>
      </a:lvl4pPr>
      <a:lvl5pPr marL="2448530" indent="-272059" algn="l" defTabSz="1088236" rtl="0" eaLnBrk="1" latinLnBrk="0" hangingPunct="1">
        <a:spcBef>
          <a:spcPct val="20000"/>
        </a:spcBef>
        <a:buFont typeface="Arial" pitchFamily="34" charset="0"/>
        <a:buChar char="»"/>
        <a:defRPr kumimoji="1" sz="2398" kern="1200">
          <a:solidFill>
            <a:schemeClr val="tx1"/>
          </a:solidFill>
          <a:latin typeface="+mj-ea"/>
          <a:ea typeface="+mj-ea"/>
          <a:cs typeface="+mn-cs"/>
        </a:defRPr>
      </a:lvl5pPr>
      <a:lvl6pPr marL="2992647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536765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080883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625000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1pPr>
      <a:lvl2pPr marL="544117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6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3pPr>
      <a:lvl4pPr marL="1632353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4pPr>
      <a:lvl5pPr marL="2176470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9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6pPr>
      <a:lvl7pPr marL="3264706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7pPr>
      <a:lvl8pPr marL="3808824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8pPr>
      <a:lvl9pPr marL="4352942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CE483-50C1-461F-B6A5-4B56F7A1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AE5AA-443C-4A6E-BB83-61E873F14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62058-449E-42F8-B317-660869C7DF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544A-B46B-44DC-BB21-133D073CDE1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3CE46-D605-4691-AA37-984C778F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049C8-BE4D-4E55-A217-CFD08334E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9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4.png"/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11" Type="http://schemas.openxmlformats.org/officeDocument/2006/relationships/image" Target="../media/image44.png"/><Relationship Id="rId5" Type="http://schemas.openxmlformats.org/officeDocument/2006/relationships/image" Target="../media/image43.png"/><Relationship Id="rId15" Type="http://schemas.openxmlformats.org/officeDocument/2006/relationships/image" Target="../media/image47.png"/><Relationship Id="rId10" Type="http://schemas.openxmlformats.org/officeDocument/2006/relationships/image" Target="../media/image38.jpeg"/><Relationship Id="rId4" Type="http://schemas.openxmlformats.org/officeDocument/2006/relationships/image" Target="../media/image42.png"/><Relationship Id="rId9" Type="http://schemas.openxmlformats.org/officeDocument/2006/relationships/image" Target="../media/image37.pn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11" Type="http://schemas.openxmlformats.org/officeDocument/2006/relationships/image" Target="../media/image77.png"/><Relationship Id="rId5" Type="http://schemas.openxmlformats.org/officeDocument/2006/relationships/image" Target="../media/image36.pn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71.png"/><Relationship Id="rId3" Type="http://schemas.openxmlformats.org/officeDocument/2006/relationships/image" Target="../media/image79.png"/><Relationship Id="rId7" Type="http://schemas.openxmlformats.org/officeDocument/2006/relationships/image" Target="../media/image43.png"/><Relationship Id="rId12" Type="http://schemas.openxmlformats.org/officeDocument/2006/relationships/image" Target="../media/image83.png"/><Relationship Id="rId17" Type="http://schemas.openxmlformats.org/officeDocument/2006/relationships/image" Target="../media/image86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11" Type="http://schemas.openxmlformats.org/officeDocument/2006/relationships/image" Target="../media/image38.jpeg"/><Relationship Id="rId5" Type="http://schemas.openxmlformats.org/officeDocument/2006/relationships/image" Target="../media/image81.png"/><Relationship Id="rId15" Type="http://schemas.openxmlformats.org/officeDocument/2006/relationships/image" Target="../media/image84.png"/><Relationship Id="rId10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35.png"/><Relationship Id="rId1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5" Type="http://schemas.openxmlformats.org/officeDocument/2006/relationships/hyperlink" Target="https://data2.unhcr.org/en/dataviz/105" TargetMode="External"/><Relationship Id="rId10" Type="http://schemas.openxmlformats.org/officeDocument/2006/relationships/image" Target="../media/image93.png"/><Relationship Id="rId4" Type="http://schemas.openxmlformats.org/officeDocument/2006/relationships/image" Target="../media/image88.jpeg"/><Relationship Id="rId9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ourses.lumenlearning.com/wm-compapp/chapter/internet-and-excel/" TargetMode="External"/><Relationship Id="rId13" Type="http://schemas.microsoft.com/office/2007/relationships/hdphoto" Target="../media/hdphoto1.wdp"/><Relationship Id="rId3" Type="http://schemas.openxmlformats.org/officeDocument/2006/relationships/hyperlink" Target="http://enesarteatic.blogspot.com/2017/06/generador-de-ejercicios-geograficos-con.html?spref=pi" TargetMode="External"/><Relationship Id="rId7" Type="http://schemas.openxmlformats.org/officeDocument/2006/relationships/image" Target="../media/image20.png"/><Relationship Id="rId12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png"/><Relationship Id="rId11" Type="http://schemas.openxmlformats.org/officeDocument/2006/relationships/image" Target="../media/image95.png"/><Relationship Id="rId5" Type="http://schemas.openxmlformats.org/officeDocument/2006/relationships/hyperlink" Target="https://www.freepngimg.com/png/71422-database-corporation-server-sql-oracle-microsoft-developer" TargetMode="External"/><Relationship Id="rId10" Type="http://schemas.openxmlformats.org/officeDocument/2006/relationships/hyperlink" Target="http://pixabay.com/en/computer-database-network-server-156948/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ngimg.com/png/71422-database-corporation-server-sql-oracle-microsoft-developer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pixabay.com/en/computer-database-network-server-156948/" TargetMode="External"/><Relationship Id="rId11" Type="http://schemas.openxmlformats.org/officeDocument/2006/relationships/hyperlink" Target="https://openclipart.org/detail/296351/desktop-computer-3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hyperlink" Target="https://freesvg.org/computer-server-vector-image" TargetMode="External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71422-database-corporation-server-sql-oracle-microsoft-developer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98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4.png"/><Relationship Id="rId7" Type="http://schemas.openxmlformats.org/officeDocument/2006/relationships/image" Target="../media/image10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38.jpeg"/><Relationship Id="rId4" Type="http://schemas.openxmlformats.org/officeDocument/2006/relationships/image" Target="../media/image36.png"/><Relationship Id="rId9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hyperlink" Target="http://pixabay.com/en/computer-database-network-server-156948/" TargetMode="External"/><Relationship Id="rId12" Type="http://schemas.openxmlformats.org/officeDocument/2006/relationships/hyperlink" Target="https://openclipart.org/detail/296351/desktop-computer-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hyperlink" Target="https://freesvg.org/computer-server-vector-image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hyperlink" Target="https://www.freepngimg.com/png/71422-database-corporation-server-sql-oracle-microsoft-developer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9.png"/><Relationship Id="rId11" Type="http://schemas.openxmlformats.org/officeDocument/2006/relationships/image" Target="../media/image112.png"/><Relationship Id="rId5" Type="http://schemas.openxmlformats.org/officeDocument/2006/relationships/image" Target="../media/image73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68.png"/><Relationship Id="rId9" Type="http://schemas.openxmlformats.org/officeDocument/2006/relationships/image" Target="../media/image69.png"/><Relationship Id="rId14" Type="http://schemas.openxmlformats.org/officeDocument/2006/relationships/image" Target="../media/image11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18" Type="http://schemas.openxmlformats.org/officeDocument/2006/relationships/image" Target="../media/image43.png"/><Relationship Id="rId26" Type="http://schemas.openxmlformats.org/officeDocument/2006/relationships/image" Target="../media/image127.png"/><Relationship Id="rId3" Type="http://schemas.openxmlformats.org/officeDocument/2006/relationships/image" Target="../media/image121.png"/><Relationship Id="rId21" Type="http://schemas.openxmlformats.org/officeDocument/2006/relationships/image" Target="../media/image36.png"/><Relationship Id="rId7" Type="http://schemas.openxmlformats.org/officeDocument/2006/relationships/image" Target="../media/image118.png"/><Relationship Id="rId12" Type="http://schemas.openxmlformats.org/officeDocument/2006/relationships/image" Target="../media/image70.png"/><Relationship Id="rId17" Type="http://schemas.openxmlformats.org/officeDocument/2006/relationships/image" Target="../media/image123.png"/><Relationship Id="rId25" Type="http://schemas.openxmlformats.org/officeDocument/2006/relationships/image" Target="../media/image126.png"/><Relationship Id="rId2" Type="http://schemas.openxmlformats.org/officeDocument/2006/relationships/image" Target="../media/image120.png"/><Relationship Id="rId16" Type="http://schemas.openxmlformats.org/officeDocument/2006/relationships/image" Target="../media/image80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11" Type="http://schemas.openxmlformats.org/officeDocument/2006/relationships/image" Target="../media/image82.png"/><Relationship Id="rId24" Type="http://schemas.openxmlformats.org/officeDocument/2006/relationships/image" Target="../media/image125.png"/><Relationship Id="rId5" Type="http://schemas.openxmlformats.org/officeDocument/2006/relationships/image" Target="../media/image83.png"/><Relationship Id="rId15" Type="http://schemas.openxmlformats.org/officeDocument/2006/relationships/image" Target="../media/image74.png"/><Relationship Id="rId23" Type="http://schemas.openxmlformats.org/officeDocument/2006/relationships/image" Target="../media/image124.png"/><Relationship Id="rId10" Type="http://schemas.openxmlformats.org/officeDocument/2006/relationships/image" Target="../media/image81.png"/><Relationship Id="rId19" Type="http://schemas.openxmlformats.org/officeDocument/2006/relationships/image" Target="../media/image34.png"/><Relationship Id="rId4" Type="http://schemas.openxmlformats.org/officeDocument/2006/relationships/image" Target="../media/image122.png"/><Relationship Id="rId9" Type="http://schemas.openxmlformats.org/officeDocument/2006/relationships/image" Target="../media/image79.png"/><Relationship Id="rId14" Type="http://schemas.openxmlformats.org/officeDocument/2006/relationships/image" Target="../media/image69.png"/><Relationship Id="rId22" Type="http://schemas.openxmlformats.org/officeDocument/2006/relationships/image" Target="../media/image38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openxmlformats.org/officeDocument/2006/relationships/image" Target="../media/image132.png"/><Relationship Id="rId7" Type="http://schemas.openxmlformats.org/officeDocument/2006/relationships/image" Target="../media/image136.jpe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image" Target="../media/image131.png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5.jpe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39.png"/><Relationship Id="rId7" Type="http://schemas.openxmlformats.org/officeDocument/2006/relationships/image" Target="../media/image152.pn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s://www.foolegg.com/how-to-force-microsoft-excel-to-open-file-in-a-new-window/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://pixabay.com/en/computer-database-network-server-156948/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hyperlink" Target="https://courses.lumenlearning.com/wm-compapp/chapter/internet-and-excel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hyperlink" Target="https://www.freepngimg.com/png/71422-database-corporation-server-sql-oracle-microsoft-developer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3" Type="http://schemas.openxmlformats.org/officeDocument/2006/relationships/image" Target="../media/image156.png"/><Relationship Id="rId21" Type="http://schemas.openxmlformats.org/officeDocument/2006/relationships/image" Target="../media/image174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155.png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19" Type="http://schemas.openxmlformats.org/officeDocument/2006/relationships/image" Target="../media/image172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Relationship Id="rId22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0E29B1A6-D23F-4383-82A9-A4A0D342E5D6}"/>
              </a:ext>
            </a:extLst>
          </p:cNvPr>
          <p:cNvSpPr txBox="1">
            <a:spLocks/>
          </p:cNvSpPr>
          <p:nvPr/>
        </p:nvSpPr>
        <p:spPr>
          <a:xfrm>
            <a:off x="2129116" y="2626500"/>
            <a:ext cx="7933765" cy="802500"/>
          </a:xfrm>
          <a:prstGeom prst="rect">
            <a:avLst/>
          </a:prstGeom>
        </p:spPr>
        <p:txBody>
          <a:bodyPr anchor="b" anchorCtr="0">
            <a:normAutofit fontScale="92500" lnSpcReduction="10000"/>
          </a:bodyPr>
          <a:lstStyle>
            <a:lvl1pPr algn="l" defTabSz="1088236" rtl="0" eaLnBrk="1" latinLnBrk="0" hangingPunct="1">
              <a:spcBef>
                <a:spcPct val="0"/>
              </a:spcBef>
              <a:buNone/>
              <a:defRPr kumimoji="1" sz="5195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MT (Body)"/>
              </a:rPr>
              <a:t>Project: SF080 FAC Dashboard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52A9C7A-3E8C-4DE0-B08D-73228696F395}"/>
              </a:ext>
            </a:extLst>
          </p:cNvPr>
          <p:cNvSpPr txBox="1">
            <a:spLocks/>
          </p:cNvSpPr>
          <p:nvPr/>
        </p:nvSpPr>
        <p:spPr>
          <a:xfrm>
            <a:off x="3255890" y="4048407"/>
            <a:ext cx="5680215" cy="654050"/>
          </a:xfrm>
          <a:prstGeom prst="rect">
            <a:avLst/>
          </a:prstGeom>
        </p:spPr>
        <p:txBody>
          <a:bodyPr>
            <a:normAutofit/>
          </a:bodyPr>
          <a:lstStyle>
            <a:lvl1pPr marL="408089" indent="-40808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796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884191" indent="-340074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32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360294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8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904412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44853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992647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65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83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00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Division PED / Department IED / Section MIT</a:t>
            </a:r>
          </a:p>
        </p:txBody>
      </p:sp>
    </p:spTree>
    <p:extLst>
      <p:ext uri="{BB962C8B-B14F-4D97-AF65-F5344CB8AC3E}">
        <p14:creationId xmlns:p14="http://schemas.microsoft.com/office/powerpoint/2010/main" val="32415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-Shape 1">
            <a:extLst>
              <a:ext uri="{FF2B5EF4-FFF2-40B4-BE49-F238E27FC236}">
                <a16:creationId xmlns:a16="http://schemas.microsoft.com/office/drawing/2014/main" id="{39FADDAD-4428-49B6-9586-00802D552BB1}"/>
              </a:ext>
            </a:extLst>
          </p:cNvPr>
          <p:cNvSpPr/>
          <p:nvPr/>
        </p:nvSpPr>
        <p:spPr>
          <a:xfrm flipH="1">
            <a:off x="3757634" y="1260274"/>
            <a:ext cx="8322890" cy="5073898"/>
          </a:xfrm>
          <a:prstGeom prst="corner">
            <a:avLst>
              <a:gd name="adj1" fmla="val 37447"/>
              <a:gd name="adj2" fmla="val 89754"/>
            </a:avLst>
          </a:prstGeom>
          <a:solidFill>
            <a:schemeClr val="accent1">
              <a:lumMod val="60000"/>
              <a:lumOff val="40000"/>
              <a:alpha val="20000"/>
            </a:schemeClr>
          </a:soli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7011CCE-4349-4010-B3AD-D8DC834C8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335" y="3311125"/>
            <a:ext cx="3779805" cy="11109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1524251-1200-418F-982B-5910F0326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741" y="4903718"/>
            <a:ext cx="2775440" cy="1345806"/>
          </a:xfrm>
          <a:prstGeom prst="rect">
            <a:avLst/>
          </a:prstGeom>
          <a:ln w="19050">
            <a:solidFill>
              <a:schemeClr val="tx1"/>
            </a:solidFill>
            <a:prstDash val="solid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F5582C-E655-4453-B61E-43A1D17D78AE}"/>
              </a:ext>
            </a:extLst>
          </p:cNvPr>
          <p:cNvSpPr/>
          <p:nvPr/>
        </p:nvSpPr>
        <p:spPr>
          <a:xfrm>
            <a:off x="3788699" y="1197826"/>
            <a:ext cx="3249243" cy="28597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3D47B6-FFF1-477C-8107-832D222146C2}"/>
              </a:ext>
            </a:extLst>
          </p:cNvPr>
          <p:cNvSpPr/>
          <p:nvPr/>
        </p:nvSpPr>
        <p:spPr>
          <a:xfrm>
            <a:off x="135234" y="1197826"/>
            <a:ext cx="3241374" cy="51363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5E209-D6DB-43A9-B2E8-1CCF969BAD22}"/>
              </a:ext>
            </a:extLst>
          </p:cNvPr>
          <p:cNvSpPr/>
          <p:nvPr/>
        </p:nvSpPr>
        <p:spPr>
          <a:xfrm>
            <a:off x="0" y="0"/>
            <a:ext cx="12194822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Database and Tools</a:t>
            </a:r>
          </a:p>
        </p:txBody>
      </p:sp>
      <p:pic>
        <p:nvPicPr>
          <p:cNvPr id="6" name="Picture 4" descr="Download Microsoft .NET Framework 4.8.4115.0">
            <a:extLst>
              <a:ext uri="{FF2B5EF4-FFF2-40B4-BE49-F238E27FC236}">
                <a16:creationId xmlns:a16="http://schemas.microsoft.com/office/drawing/2014/main" id="{14017B40-EFEB-42DD-B103-CF0A96617DD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575" y="1482294"/>
            <a:ext cx="622014" cy="62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Vue.js as an enterprise solution | Apps &amp; Platforms">
            <a:extLst>
              <a:ext uri="{FF2B5EF4-FFF2-40B4-BE49-F238E27FC236}">
                <a16:creationId xmlns:a16="http://schemas.microsoft.com/office/drawing/2014/main" id="{F978E9BD-0455-410C-A777-85D6F880F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744" y="2421731"/>
            <a:ext cx="1049084" cy="63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51164D80-A6A9-4948-BA44-1AD971CE0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912" y="1621489"/>
            <a:ext cx="823378" cy="82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Bootstrap (front-end framework) - Wikipedia">
            <a:extLst>
              <a:ext uri="{FF2B5EF4-FFF2-40B4-BE49-F238E27FC236}">
                <a16:creationId xmlns:a16="http://schemas.microsoft.com/office/drawing/2014/main" id="{AC69DCCA-C4CA-40A1-8EF4-3EDFAB1D5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50" y="1517162"/>
            <a:ext cx="647041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F6382D-4FAA-4DD2-A8F9-61B79C050E2A}"/>
              </a:ext>
            </a:extLst>
          </p:cNvPr>
          <p:cNvSpPr/>
          <p:nvPr/>
        </p:nvSpPr>
        <p:spPr>
          <a:xfrm>
            <a:off x="3797430" y="773764"/>
            <a:ext cx="3249243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Tools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1DE3E7-49F9-42F4-A2A4-D8EF72EF5CDD}"/>
              </a:ext>
            </a:extLst>
          </p:cNvPr>
          <p:cNvSpPr/>
          <p:nvPr/>
        </p:nvSpPr>
        <p:spPr>
          <a:xfrm>
            <a:off x="7520940" y="799751"/>
            <a:ext cx="4563382" cy="46083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Result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6CF493A-D185-40D4-B031-7BAD7562C096}"/>
              </a:ext>
            </a:extLst>
          </p:cNvPr>
          <p:cNvSpPr/>
          <p:nvPr/>
        </p:nvSpPr>
        <p:spPr>
          <a:xfrm>
            <a:off x="3412593" y="2458947"/>
            <a:ext cx="385121" cy="369717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3F884F0B-36C2-4D36-8F9F-258EE74E413C}"/>
              </a:ext>
            </a:extLst>
          </p:cNvPr>
          <p:cNvSpPr/>
          <p:nvPr/>
        </p:nvSpPr>
        <p:spPr>
          <a:xfrm>
            <a:off x="7063951" y="2458946"/>
            <a:ext cx="385121" cy="369717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2E5CAD-4837-46E9-95C1-AFE35B0E3B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4558" y="3024370"/>
            <a:ext cx="1525043" cy="7728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E251B0-0038-4893-82A8-1A5BD417116D}"/>
              </a:ext>
            </a:extLst>
          </p:cNvPr>
          <p:cNvSpPr txBox="1"/>
          <p:nvPr/>
        </p:nvSpPr>
        <p:spPr>
          <a:xfrm>
            <a:off x="254135" y="2151146"/>
            <a:ext cx="2946082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Temperature &amp; Humidity</a:t>
            </a:r>
            <a:endParaRPr lang="th-TH" sz="16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52AA76-9138-4ABF-A1C4-374C23DEFD74}"/>
              </a:ext>
            </a:extLst>
          </p:cNvPr>
          <p:cNvSpPr txBox="1"/>
          <p:nvPr/>
        </p:nvSpPr>
        <p:spPr>
          <a:xfrm>
            <a:off x="206841" y="3187265"/>
            <a:ext cx="2946083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Utility</a:t>
            </a:r>
            <a:endParaRPr lang="th-TH" sz="16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F519A1-36BC-43FD-B40A-05F947117E88}"/>
              </a:ext>
            </a:extLst>
          </p:cNvPr>
          <p:cNvSpPr txBox="1"/>
          <p:nvPr/>
        </p:nvSpPr>
        <p:spPr>
          <a:xfrm>
            <a:off x="210421" y="4044010"/>
            <a:ext cx="2967185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Energy Usage</a:t>
            </a:r>
            <a:endParaRPr lang="th-TH" sz="16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6897CE-C8BA-4D87-A417-2E93A10CD2AA}"/>
              </a:ext>
            </a:extLst>
          </p:cNvPr>
          <p:cNvSpPr txBox="1"/>
          <p:nvPr/>
        </p:nvSpPr>
        <p:spPr>
          <a:xfrm>
            <a:off x="216844" y="4900755"/>
            <a:ext cx="2961591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Dashboard</a:t>
            </a:r>
            <a:endParaRPr lang="th-TH" sz="16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B22664-08A4-4C8A-B82C-4889C3E4918D}"/>
              </a:ext>
            </a:extLst>
          </p:cNvPr>
          <p:cNvSpPr txBox="1"/>
          <p:nvPr/>
        </p:nvSpPr>
        <p:spPr>
          <a:xfrm>
            <a:off x="816042" y="1276123"/>
            <a:ext cx="1976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Instance : DB_FACILITY</a:t>
            </a:r>
          </a:p>
        </p:txBody>
      </p:sp>
      <p:pic>
        <p:nvPicPr>
          <p:cNvPr id="21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6D0D0033-5E9B-4900-9B03-2A7B3431B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5881290" y="2560910"/>
            <a:ext cx="917418" cy="7770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9F8A11BD-8643-48CB-A51B-7175724937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61" y="1309142"/>
            <a:ext cx="509681" cy="5096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F035F7-E6D6-45DE-8F0E-95374211E0A6}"/>
              </a:ext>
            </a:extLst>
          </p:cNvPr>
          <p:cNvSpPr txBox="1"/>
          <p:nvPr/>
        </p:nvSpPr>
        <p:spPr>
          <a:xfrm>
            <a:off x="408578" y="5298516"/>
            <a:ext cx="27916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Stored procedures : </a:t>
            </a:r>
          </a:p>
          <a:p>
            <a:r>
              <a:rPr lang="en-US" sz="1100" dirty="0">
                <a:cs typeface="Calibri" panose="020F0502020204030204" pitchFamily="34" charset="0"/>
              </a:rPr>
              <a:t>SP_Get_Realtime_Temp</a:t>
            </a:r>
          </a:p>
          <a:p>
            <a:r>
              <a:rPr lang="en-US" sz="1100" dirty="0"/>
              <a:t>SP_Get_Utility</a:t>
            </a:r>
            <a:endParaRPr lang="en-US" sz="1100" dirty="0">
              <a:cs typeface="Calibri" panose="020F0502020204030204" pitchFamily="34" charset="0"/>
            </a:endParaRPr>
          </a:p>
          <a:p>
            <a:r>
              <a:rPr lang="en-US" sz="1100" dirty="0"/>
              <a:t>SP_Get_Energy</a:t>
            </a:r>
            <a:endParaRPr lang="en-US" sz="1100" dirty="0"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A0B261-585C-4886-B67B-12FD6DA23FA2}"/>
              </a:ext>
            </a:extLst>
          </p:cNvPr>
          <p:cNvSpPr txBox="1"/>
          <p:nvPr/>
        </p:nvSpPr>
        <p:spPr>
          <a:xfrm>
            <a:off x="353684" y="2533184"/>
            <a:ext cx="281162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Stored procedures : </a:t>
            </a:r>
          </a:p>
          <a:p>
            <a:r>
              <a:rPr lang="en-US" sz="1050" dirty="0">
                <a:cs typeface="Calibri" panose="020F0502020204030204" pitchFamily="34" charset="0"/>
              </a:rPr>
              <a:t>SP_Get_Temp_and_Humidity</a:t>
            </a:r>
          </a:p>
          <a:p>
            <a:r>
              <a:rPr lang="en-US" sz="1050" dirty="0"/>
              <a:t>SP_GetTable_Temp_and_Humidity</a:t>
            </a:r>
            <a:endParaRPr lang="th-TH" sz="10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819F3E-C3A7-4BEE-8516-1DCFD7B8C4A3}"/>
              </a:ext>
            </a:extLst>
          </p:cNvPr>
          <p:cNvSpPr txBox="1"/>
          <p:nvPr/>
        </p:nvSpPr>
        <p:spPr>
          <a:xfrm>
            <a:off x="385240" y="3563438"/>
            <a:ext cx="2920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Stored procedures : </a:t>
            </a:r>
          </a:p>
          <a:p>
            <a:r>
              <a:rPr lang="en-US" sz="1100" dirty="0"/>
              <a:t>SP_Get_Chart_Utility</a:t>
            </a:r>
            <a:endParaRPr lang="th-TH" sz="110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E8B1FE-E67C-499C-828D-370207037320}"/>
              </a:ext>
            </a:extLst>
          </p:cNvPr>
          <p:cNvSpPr txBox="1"/>
          <p:nvPr/>
        </p:nvSpPr>
        <p:spPr>
          <a:xfrm>
            <a:off x="403990" y="4401557"/>
            <a:ext cx="24507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Stored procedures : </a:t>
            </a:r>
          </a:p>
          <a:p>
            <a:r>
              <a:rPr lang="en-US" sz="1100" dirty="0"/>
              <a:t>SP_ShowEnergy_TEST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60EDE9-8DF1-4D86-80D2-3EFA6A8E5214}"/>
              </a:ext>
            </a:extLst>
          </p:cNvPr>
          <p:cNvSpPr txBox="1"/>
          <p:nvPr/>
        </p:nvSpPr>
        <p:spPr>
          <a:xfrm>
            <a:off x="8147212" y="1342766"/>
            <a:ext cx="2899477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en-US" sz="1600" dirty="0">
                <a:solidFill>
                  <a:schemeClr val="bg1"/>
                </a:solidFill>
              </a:rPr>
              <a:t> Temperature &amp; Humidity</a:t>
            </a:r>
            <a:endParaRPr lang="th-TH" sz="160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9D2250-3B65-4820-B478-9AF674313550}"/>
              </a:ext>
            </a:extLst>
          </p:cNvPr>
          <p:cNvSpPr txBox="1"/>
          <p:nvPr/>
        </p:nvSpPr>
        <p:spPr>
          <a:xfrm>
            <a:off x="8186756" y="2949416"/>
            <a:ext cx="2832226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en-US" sz="1600" dirty="0">
                <a:solidFill>
                  <a:schemeClr val="bg1"/>
                </a:solidFill>
              </a:rPr>
              <a:t> Utility</a:t>
            </a:r>
            <a:endParaRPr lang="th-TH" sz="16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19F4F7-23CB-43BE-8D6B-674CC9BD63FE}"/>
              </a:ext>
            </a:extLst>
          </p:cNvPr>
          <p:cNvSpPr txBox="1"/>
          <p:nvPr/>
        </p:nvSpPr>
        <p:spPr>
          <a:xfrm>
            <a:off x="4175674" y="4497177"/>
            <a:ext cx="2729674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</a:t>
            </a:r>
            <a:r>
              <a:rPr lang="en-US" sz="1600" dirty="0">
                <a:solidFill>
                  <a:schemeClr val="bg1"/>
                </a:solidFill>
              </a:rPr>
              <a:t> Dashboard</a:t>
            </a:r>
            <a:endParaRPr lang="th-TH" sz="16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7B90E1-0F10-4BD9-BD19-AE377F345E1F}"/>
              </a:ext>
            </a:extLst>
          </p:cNvPr>
          <p:cNvSpPr txBox="1"/>
          <p:nvPr/>
        </p:nvSpPr>
        <p:spPr>
          <a:xfrm>
            <a:off x="8156449" y="4497177"/>
            <a:ext cx="2890240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en-US" sz="1600" dirty="0">
                <a:solidFill>
                  <a:schemeClr val="bg1"/>
                </a:solidFill>
              </a:rPr>
              <a:t> Energy Usage</a:t>
            </a:r>
            <a:endParaRPr lang="th-TH" sz="1600">
              <a:solidFill>
                <a:schemeClr val="bg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5A4A905-B6C9-49EA-8C22-21D9AC3690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98132" y="4903718"/>
            <a:ext cx="3779806" cy="1345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513A819-3D97-47C0-81A7-4DD4A510214F}"/>
              </a:ext>
            </a:extLst>
          </p:cNvPr>
          <p:cNvSpPr txBox="1"/>
          <p:nvPr/>
        </p:nvSpPr>
        <p:spPr>
          <a:xfrm>
            <a:off x="126496" y="457272"/>
            <a:ext cx="222225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latin typeface="Meiryo UI"/>
                <a:ea typeface="Meiryo UI"/>
                <a:cs typeface="Arial" panose="020B0604020202020204" pitchFamily="34" charset="0"/>
              </a:rPr>
              <a:t>Tools for this project.</a:t>
            </a:r>
            <a:endParaRPr lang="en-US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935E9C-DAD6-42F2-BD53-6D99B504166F}"/>
              </a:ext>
            </a:extLst>
          </p:cNvPr>
          <p:cNvSpPr/>
          <p:nvPr/>
        </p:nvSpPr>
        <p:spPr>
          <a:xfrm>
            <a:off x="126496" y="751672"/>
            <a:ext cx="3257985" cy="4461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Database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6D0EAA5-5362-4142-98AA-68E0681E3820}"/>
              </a:ext>
            </a:extLst>
          </p:cNvPr>
          <p:cNvSpPr/>
          <p:nvPr/>
        </p:nvSpPr>
        <p:spPr>
          <a:xfrm>
            <a:off x="3726180" y="1135380"/>
            <a:ext cx="8474583" cy="5189220"/>
          </a:xfrm>
          <a:custGeom>
            <a:avLst/>
            <a:gdLst>
              <a:gd name="connsiteX0" fmla="*/ 30480 w 8474583"/>
              <a:gd name="connsiteY0" fmla="*/ 3223260 h 5189220"/>
              <a:gd name="connsiteX1" fmla="*/ 30480 w 8474583"/>
              <a:gd name="connsiteY1" fmla="*/ 3223260 h 5189220"/>
              <a:gd name="connsiteX2" fmla="*/ 114300 w 8474583"/>
              <a:gd name="connsiteY2" fmla="*/ 3215640 h 5189220"/>
              <a:gd name="connsiteX3" fmla="*/ 167640 w 8474583"/>
              <a:gd name="connsiteY3" fmla="*/ 3200400 h 5189220"/>
              <a:gd name="connsiteX4" fmla="*/ 205740 w 8474583"/>
              <a:gd name="connsiteY4" fmla="*/ 3192780 h 5189220"/>
              <a:gd name="connsiteX5" fmla="*/ 236220 w 8474583"/>
              <a:gd name="connsiteY5" fmla="*/ 3177540 h 5189220"/>
              <a:gd name="connsiteX6" fmla="*/ 274320 w 8474583"/>
              <a:gd name="connsiteY6" fmla="*/ 3169920 h 5189220"/>
              <a:gd name="connsiteX7" fmla="*/ 525780 w 8474583"/>
              <a:gd name="connsiteY7" fmla="*/ 3177540 h 5189220"/>
              <a:gd name="connsiteX8" fmla="*/ 1021080 w 8474583"/>
              <a:gd name="connsiteY8" fmla="*/ 3276600 h 5189220"/>
              <a:gd name="connsiteX9" fmla="*/ 1333500 w 8474583"/>
              <a:gd name="connsiteY9" fmla="*/ 3322320 h 5189220"/>
              <a:gd name="connsiteX10" fmla="*/ 1577340 w 8474583"/>
              <a:gd name="connsiteY10" fmla="*/ 3360420 h 5189220"/>
              <a:gd name="connsiteX11" fmla="*/ 1805940 w 8474583"/>
              <a:gd name="connsiteY11" fmla="*/ 3398520 h 5189220"/>
              <a:gd name="connsiteX12" fmla="*/ 2331720 w 8474583"/>
              <a:gd name="connsiteY12" fmla="*/ 3383280 h 5189220"/>
              <a:gd name="connsiteX13" fmla="*/ 2430780 w 8474583"/>
              <a:gd name="connsiteY13" fmla="*/ 3368040 h 5189220"/>
              <a:gd name="connsiteX14" fmla="*/ 2514600 w 8474583"/>
              <a:gd name="connsiteY14" fmla="*/ 3360420 h 5189220"/>
              <a:gd name="connsiteX15" fmla="*/ 2689860 w 8474583"/>
              <a:gd name="connsiteY15" fmla="*/ 3329940 h 5189220"/>
              <a:gd name="connsiteX16" fmla="*/ 2887980 w 8474583"/>
              <a:gd name="connsiteY16" fmla="*/ 3307080 h 5189220"/>
              <a:gd name="connsiteX17" fmla="*/ 3299460 w 8474583"/>
              <a:gd name="connsiteY17" fmla="*/ 3299460 h 5189220"/>
              <a:gd name="connsiteX18" fmla="*/ 3375660 w 8474583"/>
              <a:gd name="connsiteY18" fmla="*/ 3284220 h 5189220"/>
              <a:gd name="connsiteX19" fmla="*/ 3627120 w 8474583"/>
              <a:gd name="connsiteY19" fmla="*/ 3261360 h 5189220"/>
              <a:gd name="connsiteX20" fmla="*/ 3649980 w 8474583"/>
              <a:gd name="connsiteY20" fmla="*/ 3253740 h 5189220"/>
              <a:gd name="connsiteX21" fmla="*/ 3680460 w 8474583"/>
              <a:gd name="connsiteY21" fmla="*/ 3238500 h 5189220"/>
              <a:gd name="connsiteX22" fmla="*/ 3695700 w 8474583"/>
              <a:gd name="connsiteY22" fmla="*/ 3253740 h 5189220"/>
              <a:gd name="connsiteX23" fmla="*/ 3703320 w 8474583"/>
              <a:gd name="connsiteY23" fmla="*/ 3002280 h 5189220"/>
              <a:gd name="connsiteX24" fmla="*/ 3710940 w 8474583"/>
              <a:gd name="connsiteY24" fmla="*/ 2926080 h 5189220"/>
              <a:gd name="connsiteX25" fmla="*/ 3703320 w 8474583"/>
              <a:gd name="connsiteY25" fmla="*/ 2606040 h 5189220"/>
              <a:gd name="connsiteX26" fmla="*/ 3733800 w 8474583"/>
              <a:gd name="connsiteY26" fmla="*/ 1927860 h 5189220"/>
              <a:gd name="connsiteX27" fmla="*/ 3749040 w 8474583"/>
              <a:gd name="connsiteY27" fmla="*/ 1684020 h 5189220"/>
              <a:gd name="connsiteX28" fmla="*/ 3794760 w 8474583"/>
              <a:gd name="connsiteY28" fmla="*/ 1394460 h 5189220"/>
              <a:gd name="connsiteX29" fmla="*/ 3810000 w 8474583"/>
              <a:gd name="connsiteY29" fmla="*/ 495300 h 5189220"/>
              <a:gd name="connsiteX30" fmla="*/ 3771900 w 8474583"/>
              <a:gd name="connsiteY30" fmla="*/ 335280 h 5189220"/>
              <a:gd name="connsiteX31" fmla="*/ 3756660 w 8474583"/>
              <a:gd name="connsiteY31" fmla="*/ 289560 h 5189220"/>
              <a:gd name="connsiteX32" fmla="*/ 3741420 w 8474583"/>
              <a:gd name="connsiteY32" fmla="*/ 228600 h 5189220"/>
              <a:gd name="connsiteX33" fmla="*/ 3749040 w 8474583"/>
              <a:gd name="connsiteY33" fmla="*/ 22860 h 5189220"/>
              <a:gd name="connsiteX34" fmla="*/ 3771900 w 8474583"/>
              <a:gd name="connsiteY34" fmla="*/ 0 h 5189220"/>
              <a:gd name="connsiteX35" fmla="*/ 4396740 w 8474583"/>
              <a:gd name="connsiteY35" fmla="*/ 30480 h 5189220"/>
              <a:gd name="connsiteX36" fmla="*/ 5631180 w 8474583"/>
              <a:gd name="connsiteY36" fmla="*/ 160020 h 5189220"/>
              <a:gd name="connsiteX37" fmla="*/ 8366760 w 8474583"/>
              <a:gd name="connsiteY37" fmla="*/ 312420 h 5189220"/>
              <a:gd name="connsiteX38" fmla="*/ 8435340 w 8474583"/>
              <a:gd name="connsiteY38" fmla="*/ 944880 h 5189220"/>
              <a:gd name="connsiteX39" fmla="*/ 8458200 w 8474583"/>
              <a:gd name="connsiteY39" fmla="*/ 1638300 h 5189220"/>
              <a:gd name="connsiteX40" fmla="*/ 8389620 w 8474583"/>
              <a:gd name="connsiteY40" fmla="*/ 1943100 h 5189220"/>
              <a:gd name="connsiteX41" fmla="*/ 8275320 w 8474583"/>
              <a:gd name="connsiteY41" fmla="*/ 2453640 h 5189220"/>
              <a:gd name="connsiteX42" fmla="*/ 8229600 w 8474583"/>
              <a:gd name="connsiteY42" fmla="*/ 2811780 h 5189220"/>
              <a:gd name="connsiteX43" fmla="*/ 8161020 w 8474583"/>
              <a:gd name="connsiteY43" fmla="*/ 3550920 h 5189220"/>
              <a:gd name="connsiteX44" fmla="*/ 8183880 w 8474583"/>
              <a:gd name="connsiteY44" fmla="*/ 3764280 h 5189220"/>
              <a:gd name="connsiteX45" fmla="*/ 8244840 w 8474583"/>
              <a:gd name="connsiteY45" fmla="*/ 3992880 h 5189220"/>
              <a:gd name="connsiteX46" fmla="*/ 8351520 w 8474583"/>
              <a:gd name="connsiteY46" fmla="*/ 4244340 h 5189220"/>
              <a:gd name="connsiteX47" fmla="*/ 8382000 w 8474583"/>
              <a:gd name="connsiteY47" fmla="*/ 4419600 h 5189220"/>
              <a:gd name="connsiteX48" fmla="*/ 8412480 w 8474583"/>
              <a:gd name="connsiteY48" fmla="*/ 4503420 h 5189220"/>
              <a:gd name="connsiteX49" fmla="*/ 8427720 w 8474583"/>
              <a:gd name="connsiteY49" fmla="*/ 4579620 h 5189220"/>
              <a:gd name="connsiteX50" fmla="*/ 8450580 w 8474583"/>
              <a:gd name="connsiteY50" fmla="*/ 4655820 h 5189220"/>
              <a:gd name="connsiteX51" fmla="*/ 8450580 w 8474583"/>
              <a:gd name="connsiteY51" fmla="*/ 5006340 h 5189220"/>
              <a:gd name="connsiteX52" fmla="*/ 8404860 w 8474583"/>
              <a:gd name="connsiteY52" fmla="*/ 5097780 h 5189220"/>
              <a:gd name="connsiteX53" fmla="*/ 8366760 w 8474583"/>
              <a:gd name="connsiteY53" fmla="*/ 5143500 h 5189220"/>
              <a:gd name="connsiteX54" fmla="*/ 8191500 w 8474583"/>
              <a:gd name="connsiteY54" fmla="*/ 5166360 h 5189220"/>
              <a:gd name="connsiteX55" fmla="*/ 7444740 w 8474583"/>
              <a:gd name="connsiteY55" fmla="*/ 5189220 h 5189220"/>
              <a:gd name="connsiteX56" fmla="*/ 6073140 w 8474583"/>
              <a:gd name="connsiteY56" fmla="*/ 5143500 h 5189220"/>
              <a:gd name="connsiteX57" fmla="*/ 5692140 w 8474583"/>
              <a:gd name="connsiteY57" fmla="*/ 5090160 h 5189220"/>
              <a:gd name="connsiteX58" fmla="*/ 4587240 w 8474583"/>
              <a:gd name="connsiteY58" fmla="*/ 5052060 h 5189220"/>
              <a:gd name="connsiteX59" fmla="*/ 4328160 w 8474583"/>
              <a:gd name="connsiteY59" fmla="*/ 5013960 h 5189220"/>
              <a:gd name="connsiteX60" fmla="*/ 3284220 w 8474583"/>
              <a:gd name="connsiteY60" fmla="*/ 5059680 h 5189220"/>
              <a:gd name="connsiteX61" fmla="*/ 2537460 w 8474583"/>
              <a:gd name="connsiteY61" fmla="*/ 5074920 h 5189220"/>
              <a:gd name="connsiteX62" fmla="*/ 1531620 w 8474583"/>
              <a:gd name="connsiteY62" fmla="*/ 5052060 h 5189220"/>
              <a:gd name="connsiteX63" fmla="*/ 1089660 w 8474583"/>
              <a:gd name="connsiteY63" fmla="*/ 4991100 h 5189220"/>
              <a:gd name="connsiteX64" fmla="*/ 960120 w 8474583"/>
              <a:gd name="connsiteY64" fmla="*/ 4983480 h 5189220"/>
              <a:gd name="connsiteX65" fmla="*/ 708660 w 8474583"/>
              <a:gd name="connsiteY65" fmla="*/ 4968240 h 5189220"/>
              <a:gd name="connsiteX66" fmla="*/ 403860 w 8474583"/>
              <a:gd name="connsiteY66" fmla="*/ 4975860 h 5189220"/>
              <a:gd name="connsiteX67" fmla="*/ 327660 w 8474583"/>
              <a:gd name="connsiteY67" fmla="*/ 4983480 h 5189220"/>
              <a:gd name="connsiteX68" fmla="*/ 236220 w 8474583"/>
              <a:gd name="connsiteY68" fmla="*/ 4991100 h 5189220"/>
              <a:gd name="connsiteX69" fmla="*/ 0 w 8474583"/>
              <a:gd name="connsiteY69" fmla="*/ 4998720 h 5189220"/>
              <a:gd name="connsiteX70" fmla="*/ 91440 w 8474583"/>
              <a:gd name="connsiteY70" fmla="*/ 4122420 h 5189220"/>
              <a:gd name="connsiteX71" fmla="*/ 205740 w 8474583"/>
              <a:gd name="connsiteY71" fmla="*/ 3642360 h 5189220"/>
              <a:gd name="connsiteX72" fmla="*/ 220980 w 8474583"/>
              <a:gd name="connsiteY72" fmla="*/ 3505200 h 5189220"/>
              <a:gd name="connsiteX73" fmla="*/ 228600 w 8474583"/>
              <a:gd name="connsiteY73" fmla="*/ 3421380 h 5189220"/>
              <a:gd name="connsiteX74" fmla="*/ 198120 w 8474583"/>
              <a:gd name="connsiteY74" fmla="*/ 3276600 h 5189220"/>
              <a:gd name="connsiteX75" fmla="*/ 175260 w 8474583"/>
              <a:gd name="connsiteY75" fmla="*/ 3238500 h 5189220"/>
              <a:gd name="connsiteX76" fmla="*/ 45720 w 8474583"/>
              <a:gd name="connsiteY76" fmla="*/ 3162300 h 5189220"/>
              <a:gd name="connsiteX77" fmla="*/ 15240 w 8474583"/>
              <a:gd name="connsiteY77" fmla="*/ 3162300 h 5189220"/>
              <a:gd name="connsiteX78" fmla="*/ 152400 w 8474583"/>
              <a:gd name="connsiteY78" fmla="*/ 3230880 h 5189220"/>
              <a:gd name="connsiteX79" fmla="*/ 266700 w 8474583"/>
              <a:gd name="connsiteY79" fmla="*/ 3185160 h 5189220"/>
              <a:gd name="connsiteX80" fmla="*/ 617220 w 8474583"/>
              <a:gd name="connsiteY80" fmla="*/ 3154680 h 5189220"/>
              <a:gd name="connsiteX81" fmla="*/ 601980 w 8474583"/>
              <a:gd name="connsiteY81" fmla="*/ 3192780 h 518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8474583" h="5189220">
                <a:moveTo>
                  <a:pt x="30480" y="3223260"/>
                </a:moveTo>
                <a:lnTo>
                  <a:pt x="30480" y="3223260"/>
                </a:lnTo>
                <a:cubicBezTo>
                  <a:pt x="58420" y="3220720"/>
                  <a:pt x="86627" y="3220252"/>
                  <a:pt x="114300" y="3215640"/>
                </a:cubicBezTo>
                <a:cubicBezTo>
                  <a:pt x="132540" y="3212600"/>
                  <a:pt x="149701" y="3204885"/>
                  <a:pt x="167640" y="3200400"/>
                </a:cubicBezTo>
                <a:cubicBezTo>
                  <a:pt x="180205" y="3197259"/>
                  <a:pt x="193040" y="3195320"/>
                  <a:pt x="205740" y="3192780"/>
                </a:cubicBezTo>
                <a:cubicBezTo>
                  <a:pt x="215900" y="3187700"/>
                  <a:pt x="225444" y="3181132"/>
                  <a:pt x="236220" y="3177540"/>
                </a:cubicBezTo>
                <a:cubicBezTo>
                  <a:pt x="248507" y="3173444"/>
                  <a:pt x="261368" y="3169920"/>
                  <a:pt x="274320" y="3169920"/>
                </a:cubicBezTo>
                <a:cubicBezTo>
                  <a:pt x="358178" y="3169920"/>
                  <a:pt x="441960" y="3175000"/>
                  <a:pt x="525780" y="3177540"/>
                </a:cubicBezTo>
                <a:cubicBezTo>
                  <a:pt x="688942" y="3213798"/>
                  <a:pt x="857397" y="3252646"/>
                  <a:pt x="1021080" y="3276600"/>
                </a:cubicBezTo>
                <a:lnTo>
                  <a:pt x="1333500" y="3322320"/>
                </a:lnTo>
                <a:lnTo>
                  <a:pt x="1577340" y="3360420"/>
                </a:lnTo>
                <a:lnTo>
                  <a:pt x="1805940" y="3398520"/>
                </a:lnTo>
                <a:lnTo>
                  <a:pt x="2331720" y="3383280"/>
                </a:lnTo>
                <a:cubicBezTo>
                  <a:pt x="2365089" y="3381652"/>
                  <a:pt x="2397630" y="3372184"/>
                  <a:pt x="2430780" y="3368040"/>
                </a:cubicBezTo>
                <a:cubicBezTo>
                  <a:pt x="2458619" y="3364560"/>
                  <a:pt x="2486660" y="3362960"/>
                  <a:pt x="2514600" y="3360420"/>
                </a:cubicBezTo>
                <a:cubicBezTo>
                  <a:pt x="2604972" y="3342346"/>
                  <a:pt x="2589172" y="3344324"/>
                  <a:pt x="2689860" y="3329940"/>
                </a:cubicBezTo>
                <a:cubicBezTo>
                  <a:pt x="2730140" y="3324186"/>
                  <a:pt x="2840205" y="3308550"/>
                  <a:pt x="2887980" y="3307080"/>
                </a:cubicBezTo>
                <a:cubicBezTo>
                  <a:pt x="3025099" y="3302861"/>
                  <a:pt x="3162300" y="3302000"/>
                  <a:pt x="3299460" y="3299460"/>
                </a:cubicBezTo>
                <a:cubicBezTo>
                  <a:pt x="3324860" y="3294380"/>
                  <a:pt x="3350037" y="3288016"/>
                  <a:pt x="3375660" y="3284220"/>
                </a:cubicBezTo>
                <a:cubicBezTo>
                  <a:pt x="3485107" y="3268006"/>
                  <a:pt x="3518500" y="3268149"/>
                  <a:pt x="3627120" y="3261360"/>
                </a:cubicBezTo>
                <a:cubicBezTo>
                  <a:pt x="3634740" y="3258820"/>
                  <a:pt x="3642796" y="3257332"/>
                  <a:pt x="3649980" y="3253740"/>
                </a:cubicBezTo>
                <a:cubicBezTo>
                  <a:pt x="3683278" y="3237091"/>
                  <a:pt x="3661373" y="3238500"/>
                  <a:pt x="3680460" y="3238500"/>
                </a:cubicBezTo>
                <a:lnTo>
                  <a:pt x="3695700" y="3253740"/>
                </a:lnTo>
                <a:cubicBezTo>
                  <a:pt x="3698240" y="3169920"/>
                  <a:pt x="3699424" y="3086048"/>
                  <a:pt x="3703320" y="3002280"/>
                </a:cubicBezTo>
                <a:cubicBezTo>
                  <a:pt x="3704506" y="2976781"/>
                  <a:pt x="3710940" y="2951607"/>
                  <a:pt x="3710940" y="2926080"/>
                </a:cubicBezTo>
                <a:cubicBezTo>
                  <a:pt x="3710940" y="2819370"/>
                  <a:pt x="3705860" y="2712720"/>
                  <a:pt x="3703320" y="2606040"/>
                </a:cubicBezTo>
                <a:cubicBezTo>
                  <a:pt x="3713480" y="2379980"/>
                  <a:pt x="3722593" y="2153871"/>
                  <a:pt x="3733800" y="1927860"/>
                </a:cubicBezTo>
                <a:cubicBezTo>
                  <a:pt x="3737833" y="1846521"/>
                  <a:pt x="3739793" y="1764932"/>
                  <a:pt x="3749040" y="1684020"/>
                </a:cubicBezTo>
                <a:cubicBezTo>
                  <a:pt x="3760135" y="1586936"/>
                  <a:pt x="3779520" y="1490980"/>
                  <a:pt x="3794760" y="1394460"/>
                </a:cubicBezTo>
                <a:cubicBezTo>
                  <a:pt x="3818027" y="1029945"/>
                  <a:pt x="3836013" y="894167"/>
                  <a:pt x="3810000" y="495300"/>
                </a:cubicBezTo>
                <a:cubicBezTo>
                  <a:pt x="3806432" y="440585"/>
                  <a:pt x="3785661" y="388356"/>
                  <a:pt x="3771900" y="335280"/>
                </a:cubicBezTo>
                <a:cubicBezTo>
                  <a:pt x="3767868" y="319730"/>
                  <a:pt x="3761073" y="305006"/>
                  <a:pt x="3756660" y="289560"/>
                </a:cubicBezTo>
                <a:cubicBezTo>
                  <a:pt x="3750906" y="269421"/>
                  <a:pt x="3741420" y="228600"/>
                  <a:pt x="3741420" y="228600"/>
                </a:cubicBezTo>
                <a:cubicBezTo>
                  <a:pt x="3743960" y="160020"/>
                  <a:pt x="3739970" y="90885"/>
                  <a:pt x="3749040" y="22860"/>
                </a:cubicBezTo>
                <a:cubicBezTo>
                  <a:pt x="3750464" y="12178"/>
                  <a:pt x="3761124" y="-127"/>
                  <a:pt x="3771900" y="0"/>
                </a:cubicBezTo>
                <a:cubicBezTo>
                  <a:pt x="3980413" y="2453"/>
                  <a:pt x="4188460" y="20320"/>
                  <a:pt x="4396740" y="30480"/>
                </a:cubicBezTo>
                <a:cubicBezTo>
                  <a:pt x="4733172" y="69435"/>
                  <a:pt x="5270619" y="138014"/>
                  <a:pt x="5631180" y="160020"/>
                </a:cubicBezTo>
                <a:lnTo>
                  <a:pt x="8366760" y="312420"/>
                </a:lnTo>
                <a:cubicBezTo>
                  <a:pt x="8389620" y="523240"/>
                  <a:pt x="8413625" y="733939"/>
                  <a:pt x="8435340" y="944880"/>
                </a:cubicBezTo>
                <a:cubicBezTo>
                  <a:pt x="8462850" y="1212117"/>
                  <a:pt x="8494606" y="1380150"/>
                  <a:pt x="8458200" y="1638300"/>
                </a:cubicBezTo>
                <a:cubicBezTo>
                  <a:pt x="8443657" y="1741420"/>
                  <a:pt x="8412480" y="1841500"/>
                  <a:pt x="8389620" y="1943100"/>
                </a:cubicBezTo>
                <a:cubicBezTo>
                  <a:pt x="8329687" y="2502477"/>
                  <a:pt x="8425515" y="1736040"/>
                  <a:pt x="8275320" y="2453640"/>
                </a:cubicBezTo>
                <a:cubicBezTo>
                  <a:pt x="8250665" y="2571436"/>
                  <a:pt x="8243161" y="2692198"/>
                  <a:pt x="8229600" y="2811780"/>
                </a:cubicBezTo>
                <a:cubicBezTo>
                  <a:pt x="8199742" y="3075072"/>
                  <a:pt x="8183395" y="3288011"/>
                  <a:pt x="8161020" y="3550920"/>
                </a:cubicBezTo>
                <a:cubicBezTo>
                  <a:pt x="8168640" y="3622040"/>
                  <a:pt x="8173995" y="3693439"/>
                  <a:pt x="8183880" y="3764280"/>
                </a:cubicBezTo>
                <a:cubicBezTo>
                  <a:pt x="8195289" y="3846043"/>
                  <a:pt x="8214430" y="3916056"/>
                  <a:pt x="8244840" y="3992880"/>
                </a:cubicBezTo>
                <a:cubicBezTo>
                  <a:pt x="8278351" y="4077540"/>
                  <a:pt x="8351520" y="4244340"/>
                  <a:pt x="8351520" y="4244340"/>
                </a:cubicBezTo>
                <a:cubicBezTo>
                  <a:pt x="8361680" y="4302760"/>
                  <a:pt x="8368419" y="4361879"/>
                  <a:pt x="8382000" y="4419600"/>
                </a:cubicBezTo>
                <a:cubicBezTo>
                  <a:pt x="8388809" y="4448540"/>
                  <a:pt x="8404313" y="4474834"/>
                  <a:pt x="8412480" y="4503420"/>
                </a:cubicBezTo>
                <a:cubicBezTo>
                  <a:pt x="8419596" y="4528326"/>
                  <a:pt x="8421438" y="4554490"/>
                  <a:pt x="8427720" y="4579620"/>
                </a:cubicBezTo>
                <a:cubicBezTo>
                  <a:pt x="8434152" y="4605347"/>
                  <a:pt x="8442960" y="4630420"/>
                  <a:pt x="8450580" y="4655820"/>
                </a:cubicBezTo>
                <a:cubicBezTo>
                  <a:pt x="8464802" y="4783815"/>
                  <a:pt x="8474274" y="4840482"/>
                  <a:pt x="8450580" y="5006340"/>
                </a:cubicBezTo>
                <a:cubicBezTo>
                  <a:pt x="8445761" y="5040075"/>
                  <a:pt x="8426676" y="5071601"/>
                  <a:pt x="8404860" y="5097780"/>
                </a:cubicBezTo>
                <a:cubicBezTo>
                  <a:pt x="8392160" y="5113020"/>
                  <a:pt x="8382251" y="5131107"/>
                  <a:pt x="8366760" y="5143500"/>
                </a:cubicBezTo>
                <a:cubicBezTo>
                  <a:pt x="8329508" y="5173302"/>
                  <a:pt x="8197150" y="5166165"/>
                  <a:pt x="8191500" y="5166360"/>
                </a:cubicBezTo>
                <a:lnTo>
                  <a:pt x="7444740" y="5189220"/>
                </a:lnTo>
                <a:cubicBezTo>
                  <a:pt x="6987540" y="5173980"/>
                  <a:pt x="6529865" y="5169315"/>
                  <a:pt x="6073140" y="5143500"/>
                </a:cubicBezTo>
                <a:cubicBezTo>
                  <a:pt x="5945106" y="5136263"/>
                  <a:pt x="5820136" y="5098037"/>
                  <a:pt x="5692140" y="5090160"/>
                </a:cubicBezTo>
                <a:cubicBezTo>
                  <a:pt x="5324317" y="5067525"/>
                  <a:pt x="4955540" y="5064760"/>
                  <a:pt x="4587240" y="5052060"/>
                </a:cubicBezTo>
                <a:cubicBezTo>
                  <a:pt x="4500880" y="5039360"/>
                  <a:pt x="4415447" y="5014593"/>
                  <a:pt x="4328160" y="5013960"/>
                </a:cubicBezTo>
                <a:cubicBezTo>
                  <a:pt x="3542191" y="5008265"/>
                  <a:pt x="3770828" y="5040964"/>
                  <a:pt x="3284220" y="5059680"/>
                </a:cubicBezTo>
                <a:cubicBezTo>
                  <a:pt x="3202473" y="5062824"/>
                  <a:pt x="2589538" y="5073937"/>
                  <a:pt x="2537460" y="5074920"/>
                </a:cubicBezTo>
                <a:cubicBezTo>
                  <a:pt x="2131591" y="5094247"/>
                  <a:pt x="2240851" y="5093509"/>
                  <a:pt x="1531620" y="5052060"/>
                </a:cubicBezTo>
                <a:cubicBezTo>
                  <a:pt x="775320" y="5007861"/>
                  <a:pt x="1449609" y="5036094"/>
                  <a:pt x="1089660" y="4991100"/>
                </a:cubicBezTo>
                <a:cubicBezTo>
                  <a:pt x="1046739" y="4985735"/>
                  <a:pt x="1003279" y="4986357"/>
                  <a:pt x="960120" y="4983480"/>
                </a:cubicBezTo>
                <a:cubicBezTo>
                  <a:pt x="718178" y="4967351"/>
                  <a:pt x="1035693" y="4984592"/>
                  <a:pt x="708660" y="4968240"/>
                </a:cubicBezTo>
                <a:lnTo>
                  <a:pt x="403860" y="4975860"/>
                </a:lnTo>
                <a:cubicBezTo>
                  <a:pt x="378354" y="4976880"/>
                  <a:pt x="353082" y="4981169"/>
                  <a:pt x="327660" y="4983480"/>
                </a:cubicBezTo>
                <a:lnTo>
                  <a:pt x="236220" y="4991100"/>
                </a:lnTo>
                <a:cubicBezTo>
                  <a:pt x="39579" y="5025298"/>
                  <a:pt x="116481" y="5042401"/>
                  <a:pt x="0" y="4998720"/>
                </a:cubicBezTo>
                <a:cubicBezTo>
                  <a:pt x="22098" y="4092693"/>
                  <a:pt x="-47166" y="4654667"/>
                  <a:pt x="91440" y="4122420"/>
                </a:cubicBezTo>
                <a:cubicBezTo>
                  <a:pt x="132894" y="3963236"/>
                  <a:pt x="205740" y="3642360"/>
                  <a:pt x="205740" y="3642360"/>
                </a:cubicBezTo>
                <a:cubicBezTo>
                  <a:pt x="210820" y="3596640"/>
                  <a:pt x="216246" y="3550957"/>
                  <a:pt x="220980" y="3505200"/>
                </a:cubicBezTo>
                <a:cubicBezTo>
                  <a:pt x="223867" y="3477294"/>
                  <a:pt x="231392" y="3449296"/>
                  <a:pt x="228600" y="3421380"/>
                </a:cubicBezTo>
                <a:cubicBezTo>
                  <a:pt x="223693" y="3372307"/>
                  <a:pt x="211929" y="3323945"/>
                  <a:pt x="198120" y="3276600"/>
                </a:cubicBezTo>
                <a:cubicBezTo>
                  <a:pt x="193973" y="3262382"/>
                  <a:pt x="187108" y="3247386"/>
                  <a:pt x="175260" y="3238500"/>
                </a:cubicBezTo>
                <a:cubicBezTo>
                  <a:pt x="135183" y="3208442"/>
                  <a:pt x="95817" y="3162300"/>
                  <a:pt x="45720" y="3162300"/>
                </a:cubicBezTo>
                <a:lnTo>
                  <a:pt x="15240" y="3162300"/>
                </a:lnTo>
                <a:lnTo>
                  <a:pt x="152400" y="3230880"/>
                </a:lnTo>
                <a:lnTo>
                  <a:pt x="266700" y="3185160"/>
                </a:lnTo>
                <a:lnTo>
                  <a:pt x="617220" y="3154680"/>
                </a:lnTo>
                <a:lnTo>
                  <a:pt x="601980" y="319278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88C2296-03B5-4644-9953-DCF5F380AC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978" y="4880714"/>
            <a:ext cx="2997999" cy="1377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6E6E81A-1A62-48F7-B24E-AD7A1354FA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5958" y="1733237"/>
            <a:ext cx="3653690" cy="11706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152FE89-727E-4EA1-9296-6F9B2A5774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94335" y="3320665"/>
            <a:ext cx="3779805" cy="11294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744B6F5-38B7-4C27-92CE-8BEC5217E2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94334" y="4896886"/>
            <a:ext cx="3815058" cy="13616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035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1878F0-5A3D-499F-9A05-8BE0032CD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9" y="1089583"/>
            <a:ext cx="11462471" cy="31932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E72360-867C-43DA-B9BF-6FDC15EAE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26" y="2959733"/>
            <a:ext cx="6698751" cy="33349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32FF8A-341A-450D-9575-29D9C809CE0E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</a:t>
            </a:r>
            <a:r>
              <a:rPr kumimoji="1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emperat</a:t>
            </a:r>
            <a:r>
              <a:rPr kumimoji="1" lang="en-US" sz="2400" b="1" dirty="0" err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ure</a:t>
            </a:r>
            <a:r>
              <a:rPr kumimoji="1"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and Humidity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2E26AC-3B19-4577-8CCB-D45BAFBE3960}"/>
              </a:ext>
            </a:extLst>
          </p:cNvPr>
          <p:cNvSpPr txBox="1"/>
          <p:nvPr/>
        </p:nvSpPr>
        <p:spPr>
          <a:xfrm>
            <a:off x="277213" y="466582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Structure and Operation of Centralized dashboard </a:t>
            </a:r>
            <a:endParaRPr kumimoji="1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1AECAFA0-8925-465E-8B57-BCF5E506699D}"/>
              </a:ext>
            </a:extLst>
          </p:cNvPr>
          <p:cNvSpPr/>
          <p:nvPr/>
        </p:nvSpPr>
        <p:spPr>
          <a:xfrm>
            <a:off x="218779" y="683951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1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991A45-0973-4695-947C-EE50B06324DF}"/>
              </a:ext>
            </a:extLst>
          </p:cNvPr>
          <p:cNvSpPr txBox="1"/>
          <p:nvPr/>
        </p:nvSpPr>
        <p:spPr>
          <a:xfrm>
            <a:off x="729456" y="730268"/>
            <a:ext cx="974132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Temperature and Humidity on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page.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682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0567A-2C64-4DDF-82B9-18AA41A81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02" y="1218921"/>
            <a:ext cx="8962251" cy="49070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59B138-B5BB-4392-AEC0-2EC1F7457937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1BBF5-3D11-4796-AEF0-BFA84F5D2BF9}"/>
              </a:ext>
            </a:extLst>
          </p:cNvPr>
          <p:cNvSpPr txBox="1"/>
          <p:nvPr/>
        </p:nvSpPr>
        <p:spPr>
          <a:xfrm>
            <a:off x="796781" y="730050"/>
            <a:ext cx="806034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Utility on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page.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639FCADB-BC7F-4CD0-9A14-E88927ECF5D6}"/>
              </a:ext>
            </a:extLst>
          </p:cNvPr>
          <p:cNvSpPr/>
          <p:nvPr/>
        </p:nvSpPr>
        <p:spPr>
          <a:xfrm>
            <a:off x="281756" y="683559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2</a:t>
            </a:r>
            <a:endParaRPr lang="th-TH" sz="16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86A8E-AB09-4E1E-BC4C-FB21DB8B8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92" y="1212799"/>
            <a:ext cx="6359144" cy="46297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276326-E0EA-4F7C-A2E7-E3AA833A21D4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Energy Usage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F40BA-961C-4BB1-B419-5883699EF669}"/>
              </a:ext>
            </a:extLst>
          </p:cNvPr>
          <p:cNvSpPr txBox="1"/>
          <p:nvPr/>
        </p:nvSpPr>
        <p:spPr>
          <a:xfrm>
            <a:off x="729456" y="730268"/>
            <a:ext cx="8728309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Energy Usage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on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page.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DAD40D28-7FB6-4839-AE3F-83D69BB71D96}"/>
              </a:ext>
            </a:extLst>
          </p:cNvPr>
          <p:cNvSpPr/>
          <p:nvPr/>
        </p:nvSpPr>
        <p:spPr>
          <a:xfrm>
            <a:off x="218779" y="683777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3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30003C-876F-4806-9274-38A850FEF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250" y="1593410"/>
            <a:ext cx="6639628" cy="40517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203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69BA373-5E41-426B-BF38-DA2CDCF8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497" y="4626611"/>
            <a:ext cx="1498957" cy="14228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150D64-C26B-4E28-B9CA-C25F69BE45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67"/>
          <a:stretch/>
        </p:blipFill>
        <p:spPr>
          <a:xfrm>
            <a:off x="4472877" y="3595667"/>
            <a:ext cx="1498957" cy="10539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4EBFCA-2CC0-4805-A35D-E0B0A29B4F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486"/>
          <a:stretch/>
        </p:blipFill>
        <p:spPr>
          <a:xfrm>
            <a:off x="4472877" y="1126348"/>
            <a:ext cx="1498957" cy="24659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5FC1BB-164C-4266-B5EC-2140694F9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7" y="1274490"/>
            <a:ext cx="3677318" cy="200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9157938-CDE2-402D-BD65-AFAB0C53E614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Link to all Status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B8735-BA04-4DCF-9BC4-6354307C8586}"/>
              </a:ext>
            </a:extLst>
          </p:cNvPr>
          <p:cNvSpPr/>
          <p:nvPr/>
        </p:nvSpPr>
        <p:spPr>
          <a:xfrm>
            <a:off x="163496" y="1135993"/>
            <a:ext cx="626392" cy="2355262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E0CBEF-424D-4179-8006-C6E84BBD6DEF}"/>
              </a:ext>
            </a:extLst>
          </p:cNvPr>
          <p:cNvSpPr/>
          <p:nvPr/>
        </p:nvSpPr>
        <p:spPr>
          <a:xfrm>
            <a:off x="4193158" y="3592261"/>
            <a:ext cx="2050540" cy="961778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572A935-0665-40DC-BCA2-EC8A34BF2C95}"/>
              </a:ext>
            </a:extLst>
          </p:cNvPr>
          <p:cNvSpPr/>
          <p:nvPr/>
        </p:nvSpPr>
        <p:spPr>
          <a:xfrm>
            <a:off x="4190131" y="4617557"/>
            <a:ext cx="2050540" cy="1347757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FF6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2" name="Arrow: Bent 1">
            <a:extLst>
              <a:ext uri="{FF2B5EF4-FFF2-40B4-BE49-F238E27FC236}">
                <a16:creationId xmlns:a16="http://schemas.microsoft.com/office/drawing/2014/main" id="{47FED110-210B-4418-8F58-7AE8490F6E4A}"/>
              </a:ext>
            </a:extLst>
          </p:cNvPr>
          <p:cNvSpPr/>
          <p:nvPr/>
        </p:nvSpPr>
        <p:spPr>
          <a:xfrm flipV="1">
            <a:off x="369398" y="3678653"/>
            <a:ext cx="2889340" cy="825226"/>
          </a:xfrm>
          <a:prstGeom prst="ben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2F5D11-AC12-4B47-B50A-FE5ABD5D4E14}"/>
              </a:ext>
            </a:extLst>
          </p:cNvPr>
          <p:cNvSpPr/>
          <p:nvPr/>
        </p:nvSpPr>
        <p:spPr>
          <a:xfrm>
            <a:off x="4193158" y="2755495"/>
            <a:ext cx="2050539" cy="786665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3A3951-66B6-4504-96FB-8ABBCAB7C82F}"/>
              </a:ext>
            </a:extLst>
          </p:cNvPr>
          <p:cNvSpPr txBox="1"/>
          <p:nvPr/>
        </p:nvSpPr>
        <p:spPr>
          <a:xfrm>
            <a:off x="729455" y="600728"/>
            <a:ext cx="7566819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Sidebar by include link to all status of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facility dashboard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. </a:t>
            </a:r>
            <a:endParaRPr kumimoji="1" 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32DA8C63-0F2E-4AD9-A7BB-7856E09D04C0}"/>
              </a:ext>
            </a:extLst>
          </p:cNvPr>
          <p:cNvSpPr/>
          <p:nvPr/>
        </p:nvSpPr>
        <p:spPr>
          <a:xfrm>
            <a:off x="218779" y="554237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4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497515-B6D9-41DD-9F51-FFE240B5A3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51" r="67072"/>
          <a:stretch/>
        </p:blipFill>
        <p:spPr>
          <a:xfrm>
            <a:off x="5999341" y="1121964"/>
            <a:ext cx="450851" cy="4302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878137-6006-4417-B666-EB1D7E13F5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5791" y="3697272"/>
            <a:ext cx="3695948" cy="9001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B75398-CAD1-4170-85FC-1FF00C11F5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9073" y="2366809"/>
            <a:ext cx="3685926" cy="9150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C4FD203-1A2B-420E-A3E0-AFAF547828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6611" y="5044593"/>
            <a:ext cx="3675127" cy="1274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97ECA4F-F086-45F8-8E5F-063AE443FDDF}"/>
              </a:ext>
            </a:extLst>
          </p:cNvPr>
          <p:cNvSpPr/>
          <p:nvPr/>
        </p:nvSpPr>
        <p:spPr>
          <a:xfrm>
            <a:off x="7848601" y="1966093"/>
            <a:ext cx="4023360" cy="2831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Temp &amp; Humid show Trend(History)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354F52-246D-4AB2-9AC6-1F8014DF9C81}"/>
              </a:ext>
            </a:extLst>
          </p:cNvPr>
          <p:cNvSpPr/>
          <p:nvPr/>
        </p:nvSpPr>
        <p:spPr>
          <a:xfrm>
            <a:off x="7848600" y="3318861"/>
            <a:ext cx="4023360" cy="2831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Utility show Gauge Chart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7F13AF-5D84-4751-A704-D92CAC1C2A4E}"/>
              </a:ext>
            </a:extLst>
          </p:cNvPr>
          <p:cNvSpPr/>
          <p:nvPr/>
        </p:nvSpPr>
        <p:spPr>
          <a:xfrm>
            <a:off x="7848601" y="4666076"/>
            <a:ext cx="4023360" cy="2831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Energy Usage show graph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0F8088F-07CF-4F38-9B69-5B271514C5F1}"/>
              </a:ext>
            </a:extLst>
          </p:cNvPr>
          <p:cNvSpPr/>
          <p:nvPr/>
        </p:nvSpPr>
        <p:spPr>
          <a:xfrm>
            <a:off x="7848600" y="1062810"/>
            <a:ext cx="4034557" cy="2831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Button for turn on and off sidebar</a:t>
            </a:r>
            <a:endParaRPr lang="en-US" sz="600" b="1" dirty="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D8B5099-B2A6-4A40-886B-25B346443759}"/>
              </a:ext>
            </a:extLst>
          </p:cNvPr>
          <p:cNvSpPr/>
          <p:nvPr/>
        </p:nvSpPr>
        <p:spPr>
          <a:xfrm>
            <a:off x="7848600" y="1509707"/>
            <a:ext cx="4034557" cy="2831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Link to dashboard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089E5AD-1D5F-4F1C-96FF-D824EA116D2E}"/>
              </a:ext>
            </a:extLst>
          </p:cNvPr>
          <p:cNvSpPr/>
          <p:nvPr/>
        </p:nvSpPr>
        <p:spPr>
          <a:xfrm>
            <a:off x="5970631" y="1102319"/>
            <a:ext cx="540080" cy="430256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0EDBA95-2DB6-4CF8-B601-88D6231B27B8}"/>
              </a:ext>
            </a:extLst>
          </p:cNvPr>
          <p:cNvSpPr/>
          <p:nvPr/>
        </p:nvSpPr>
        <p:spPr>
          <a:xfrm>
            <a:off x="4186599" y="2418044"/>
            <a:ext cx="2057098" cy="276999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1EFA6849-109E-4DC8-808D-5E45A9AAFFB9}"/>
              </a:ext>
            </a:extLst>
          </p:cNvPr>
          <p:cNvSpPr/>
          <p:nvPr/>
        </p:nvSpPr>
        <p:spPr>
          <a:xfrm>
            <a:off x="6801537" y="1122697"/>
            <a:ext cx="696543" cy="276999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3327722-C0E8-45BE-A4AE-837BBCBA55DA}"/>
              </a:ext>
            </a:extLst>
          </p:cNvPr>
          <p:cNvSpPr/>
          <p:nvPr/>
        </p:nvSpPr>
        <p:spPr>
          <a:xfrm>
            <a:off x="6801536" y="1988695"/>
            <a:ext cx="696544" cy="276999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6A4DAA5D-CFB3-4D60-AF1C-F4556DEAA6D8}"/>
              </a:ext>
            </a:extLst>
          </p:cNvPr>
          <p:cNvSpPr/>
          <p:nvPr/>
        </p:nvSpPr>
        <p:spPr>
          <a:xfrm>
            <a:off x="6801535" y="3318861"/>
            <a:ext cx="696545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E1493466-FA2E-4740-AAD2-3798D27B7DD7}"/>
              </a:ext>
            </a:extLst>
          </p:cNvPr>
          <p:cNvSpPr/>
          <p:nvPr/>
        </p:nvSpPr>
        <p:spPr>
          <a:xfrm>
            <a:off x="6801535" y="4707945"/>
            <a:ext cx="696545" cy="276999"/>
          </a:xfrm>
          <a:prstGeom prst="right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21FBB7F-00B6-4E76-B0CC-2704CE012626}"/>
              </a:ext>
            </a:extLst>
          </p:cNvPr>
          <p:cNvSpPr/>
          <p:nvPr/>
        </p:nvSpPr>
        <p:spPr>
          <a:xfrm>
            <a:off x="6801536" y="1538027"/>
            <a:ext cx="696544" cy="276999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pic>
        <p:nvPicPr>
          <p:cNvPr id="66" name="Graphic 65" descr="Web design with solid fill">
            <a:extLst>
              <a:ext uri="{FF2B5EF4-FFF2-40B4-BE49-F238E27FC236}">
                <a16:creationId xmlns:a16="http://schemas.microsoft.com/office/drawing/2014/main" id="{940EE53C-4D41-4D7A-AE94-5D39909C6F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7378" y="5269077"/>
            <a:ext cx="958698" cy="82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82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9" grpId="0" animBg="1"/>
      <p:bldP spid="49" grpId="0" animBg="1"/>
      <p:bldP spid="2" grpId="0" animBg="1"/>
      <p:bldP spid="37" grpId="0" animBg="1"/>
      <p:bldP spid="38" grpId="0" animBg="1"/>
      <p:bldP spid="40" grpId="0" animBg="1"/>
      <p:bldP spid="43" grpId="0" animBg="1"/>
      <p:bldP spid="56" grpId="0" animBg="1"/>
      <p:bldP spid="57" grpId="0" animBg="1"/>
      <p:bldP spid="58" grpId="0" animBg="1"/>
      <p:bldP spid="59" grpId="0" animBg="1"/>
      <p:bldP spid="48" grpId="0" animBg="1"/>
      <p:bldP spid="60" grpId="0" animBg="1"/>
      <p:bldP spid="61" grpId="0" animBg="1"/>
      <p:bldP spid="62" grpId="0" animBg="1"/>
      <p:bldP spid="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89A216-38E3-472B-BDDA-6C54AE10DBFD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Overall,</a:t>
            </a:r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of FAC Dashboard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0FA2B-4F2C-41C2-BCF8-E7365954D6AF}"/>
              </a:ext>
            </a:extLst>
          </p:cNvPr>
          <p:cNvSpPr txBox="1"/>
          <p:nvPr/>
        </p:nvSpPr>
        <p:spPr>
          <a:xfrm>
            <a:off x="744441" y="520101"/>
            <a:ext cx="853403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include all Data Summary to one page.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796371C4-9BE0-47C6-8BFB-EF071DEEDD73}"/>
              </a:ext>
            </a:extLst>
          </p:cNvPr>
          <p:cNvSpPr/>
          <p:nvPr/>
        </p:nvSpPr>
        <p:spPr>
          <a:xfrm>
            <a:off x="233764" y="473610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5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AB95CB-CCD2-42F2-B3B3-7005FC4576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3" b="21452"/>
          <a:stretch/>
        </p:blipFill>
        <p:spPr>
          <a:xfrm>
            <a:off x="672654" y="984362"/>
            <a:ext cx="1552222" cy="5288598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E0A8E9-9025-416F-87C7-9F38DF2C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876" y="978911"/>
            <a:ext cx="9239626" cy="336688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B8D6FE-5C9C-4175-8244-88D3C8E2D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76" y="1347768"/>
            <a:ext cx="9226698" cy="1988015"/>
          </a:xfrm>
          <a:prstGeom prst="rect">
            <a:avLst/>
          </a:prstGeom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FDE1BE1-8CD4-490E-9394-FF69F0B5CA79}"/>
              </a:ext>
            </a:extLst>
          </p:cNvPr>
          <p:cNvSpPr/>
          <p:nvPr/>
        </p:nvSpPr>
        <p:spPr>
          <a:xfrm>
            <a:off x="519582" y="889310"/>
            <a:ext cx="11060724" cy="5494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FF73699-3197-46FB-88DC-F9FE1D73F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050" y="3335783"/>
            <a:ext cx="5470361" cy="30114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E9E404-026F-42C3-A5A7-3DFDA56E6E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2166"/>
          <a:stretch/>
        </p:blipFill>
        <p:spPr>
          <a:xfrm>
            <a:off x="7643640" y="3326473"/>
            <a:ext cx="3807934" cy="302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5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D0F5FD-6679-48BB-8A16-57EC584CCA2B}"/>
              </a:ext>
            </a:extLst>
          </p:cNvPr>
          <p:cNvSpPr txBox="1"/>
          <p:nvPr/>
        </p:nvSpPr>
        <p:spPr>
          <a:xfrm>
            <a:off x="5396089" y="2785533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6412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C7EBF8-8CA1-4437-8139-F83255C4CEB6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The result of</a:t>
            </a:r>
            <a:r>
              <a:rPr kumimoji="1" lang="th-TH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Company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87385-0BDB-4522-8A78-7E1501F51B1E}"/>
              </a:ext>
            </a:extLst>
          </p:cNvPr>
          <p:cNvSpPr txBox="1">
            <a:spLocks/>
          </p:cNvSpPr>
          <p:nvPr/>
        </p:nvSpPr>
        <p:spPr>
          <a:xfrm>
            <a:off x="3165309" y="3913912"/>
            <a:ext cx="5856423" cy="622679"/>
          </a:xfrm>
          <a:prstGeom prst="rect">
            <a:avLst/>
          </a:prstGeom>
          <a:solidFill>
            <a:schemeClr val="accent3">
              <a:lumMod val="50000"/>
            </a:schemeClr>
          </a:solidFill>
          <a:ln w="57150">
            <a:solidFill>
              <a:srgbClr val="92D05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408089" indent="-40808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796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884191" indent="-340074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32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360294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8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904412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44853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992647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65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83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00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All the Employee can view the dashboard.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B6BCC74-C130-4C09-881B-54417C884130}"/>
              </a:ext>
            </a:extLst>
          </p:cNvPr>
          <p:cNvSpPr txBox="1">
            <a:spLocks/>
          </p:cNvSpPr>
          <p:nvPr/>
        </p:nvSpPr>
        <p:spPr>
          <a:xfrm>
            <a:off x="2451690" y="4954598"/>
            <a:ext cx="7283663" cy="58031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7150">
            <a:solidFill>
              <a:srgbClr val="FFFF0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408089" indent="-40808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796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884191" indent="-340074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32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360294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8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904412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44853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992647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65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83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00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FAC Team can act as soon as possible for the error.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D23C005-2AE3-444E-B03D-A58875E03C36}"/>
              </a:ext>
            </a:extLst>
          </p:cNvPr>
          <p:cNvSpPr txBox="1">
            <a:spLocks/>
          </p:cNvSpPr>
          <p:nvPr/>
        </p:nvSpPr>
        <p:spPr>
          <a:xfrm>
            <a:off x="4312834" y="1834372"/>
            <a:ext cx="3561383" cy="6226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accent1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408089" indent="-40808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796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884191" indent="-340074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32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360294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8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904412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44853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992647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65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83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00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Easy access the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DF166-8B7C-41D5-9B3D-699F58B0CE89}"/>
              </a:ext>
            </a:extLst>
          </p:cNvPr>
          <p:cNvSpPr txBox="1"/>
          <p:nvPr/>
        </p:nvSpPr>
        <p:spPr>
          <a:xfrm>
            <a:off x="197224" y="680812"/>
            <a:ext cx="530710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Benefit that the company will be received.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1DB17BD-3625-4419-A052-B5E3DFB1A2E5}"/>
              </a:ext>
            </a:extLst>
          </p:cNvPr>
          <p:cNvSpPr txBox="1">
            <a:spLocks/>
          </p:cNvSpPr>
          <p:nvPr/>
        </p:nvSpPr>
        <p:spPr>
          <a:xfrm>
            <a:off x="3739072" y="2875058"/>
            <a:ext cx="4708900" cy="6208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20000"/>
                <a:lumOff val="80000"/>
              </a:schemeClr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408089" indent="-40808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796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884191" indent="-340074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32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360294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8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904412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44853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992647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65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83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00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Easy to summary information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2153CDB-4016-48D7-9F57-1E74BC8AC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451" y="1834372"/>
            <a:ext cx="713621" cy="62267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786F362-3BF6-4DF5-8655-00CB1E473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732" y="2873226"/>
            <a:ext cx="713621" cy="622679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4279520-AB8E-4A98-A952-0C5869225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71" y="3913911"/>
            <a:ext cx="713619" cy="622679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AB84244-245D-4C43-B97D-CB9041D55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050" y="4954598"/>
            <a:ext cx="713621" cy="62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4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8FF541F-E4F1-408A-9D16-0EA77AB28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82" y="3132099"/>
            <a:ext cx="709462" cy="830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5E50D4-3063-4DDB-AB29-7DAD63B93BEA}"/>
              </a:ext>
            </a:extLst>
          </p:cNvPr>
          <p:cNvSpPr txBox="1"/>
          <p:nvPr/>
        </p:nvSpPr>
        <p:spPr>
          <a:xfrm>
            <a:off x="706278" y="869055"/>
            <a:ext cx="10861748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Internship for 3 months and 13 days (4 July 2022 – 23 October 2022)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Monday – Friday (8.00 a.m. – 17.30 p.m.)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97B4B6-A493-4E62-B6FF-7092D9AC07D6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The result of Internship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6D9BEFF-42BE-4114-BE4C-26E9AEE714E9}"/>
              </a:ext>
            </a:extLst>
          </p:cNvPr>
          <p:cNvSpPr txBox="1">
            <a:spLocks/>
          </p:cNvSpPr>
          <p:nvPr/>
        </p:nvSpPr>
        <p:spPr>
          <a:xfrm>
            <a:off x="1693189" y="2335674"/>
            <a:ext cx="8805622" cy="6226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accent1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408089" indent="-40808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796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884191" indent="-340074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32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360294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8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904412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44853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992647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65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83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00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Learned how to deal with many problem.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4D961F-61E3-4844-80D2-C3AB3891ACB3}"/>
              </a:ext>
            </a:extLst>
          </p:cNvPr>
          <p:cNvSpPr/>
          <p:nvPr/>
        </p:nvSpPr>
        <p:spPr>
          <a:xfrm>
            <a:off x="1693189" y="3236259"/>
            <a:ext cx="8805622" cy="622679"/>
          </a:xfrm>
          <a:prstGeom prst="rect">
            <a:avLst/>
          </a:prstGeom>
          <a:solidFill>
            <a:srgbClr val="E109B3"/>
          </a:solidFill>
          <a:ln w="57150">
            <a:solidFill>
              <a:srgbClr val="FF99FF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a typeface="Meiryo" panose="020B0604030504040204" pitchFamily="34" charset="-128"/>
              </a:rPr>
              <a:t>Learned</a:t>
            </a:r>
            <a:r>
              <a:rPr lang="th-TH" sz="2000">
                <a:ln w="0"/>
                <a:solidFill>
                  <a:schemeClr val="bg1"/>
                </a:solidFill>
                <a:ea typeface="Meiryo" panose="020B0604030504040204" pitchFamily="34" charset="-128"/>
              </a:rPr>
              <a:t> </a:t>
            </a:r>
            <a:r>
              <a:rPr lang="en-US" sz="2000" dirty="0">
                <a:ln w="0"/>
                <a:solidFill>
                  <a:schemeClr val="bg1"/>
                </a:solidFill>
                <a:ea typeface="Meiryo" panose="020B0604030504040204" pitchFamily="34" charset="-128"/>
              </a:rPr>
              <a:t>about better time management.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F60A16-B120-45AC-BE86-08CFF20D2840}"/>
              </a:ext>
            </a:extLst>
          </p:cNvPr>
          <p:cNvSpPr/>
          <p:nvPr/>
        </p:nvSpPr>
        <p:spPr>
          <a:xfrm>
            <a:off x="1693188" y="4276164"/>
            <a:ext cx="8805621" cy="62267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Have the experience of working in the company.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EB30F7-AB5E-46F4-A536-49839923F22E}"/>
              </a:ext>
            </a:extLst>
          </p:cNvPr>
          <p:cNvSpPr/>
          <p:nvPr/>
        </p:nvSpPr>
        <p:spPr>
          <a:xfrm>
            <a:off x="1693187" y="5181600"/>
            <a:ext cx="8805622" cy="62267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57150">
            <a:solidFill>
              <a:srgbClr val="92D05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Learned about Culture, Organization, and working in the facility.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5666FB0-CF16-48B7-A784-C27247260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699" y="4273617"/>
            <a:ext cx="807327" cy="875899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06A114B-6093-48B4-931C-7495AD6EC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706" y="2335674"/>
            <a:ext cx="773319" cy="702103"/>
          </a:xfrm>
          <a:prstGeom prst="rect">
            <a:avLst/>
          </a:prstGeom>
        </p:spPr>
      </p:pic>
      <p:pic>
        <p:nvPicPr>
          <p:cNvPr id="12" name="Picture 11" descr="Application, icon&#10;&#10;Description automatically generated">
            <a:extLst>
              <a:ext uri="{FF2B5EF4-FFF2-40B4-BE49-F238E27FC236}">
                <a16:creationId xmlns:a16="http://schemas.microsoft.com/office/drawing/2014/main" id="{ADD1B4EE-992C-4A66-ABD0-31C4A539A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53" y="4971825"/>
            <a:ext cx="773191" cy="104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3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33A56F-9BAC-45F9-9913-4A777B4C201F}"/>
              </a:ext>
            </a:extLst>
          </p:cNvPr>
          <p:cNvSpPr txBox="1"/>
          <p:nvPr/>
        </p:nvSpPr>
        <p:spPr>
          <a:xfrm>
            <a:off x="5396089" y="278553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Appendix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5569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800DD5CD-BD91-4651-8E24-3ADA2411F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608053"/>
              </p:ext>
            </p:extLst>
          </p:nvPr>
        </p:nvGraphicFramePr>
        <p:xfrm>
          <a:off x="533092" y="2047114"/>
          <a:ext cx="11113474" cy="409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964">
                  <a:extLst>
                    <a:ext uri="{9D8B030D-6E8A-4147-A177-3AD203B41FA5}">
                      <a16:colId xmlns:a16="http://schemas.microsoft.com/office/drawing/2014/main" val="2918345609"/>
                    </a:ext>
                  </a:extLst>
                </a:gridCol>
                <a:gridCol w="8564510">
                  <a:extLst>
                    <a:ext uri="{9D8B030D-6E8A-4147-A177-3AD203B41FA5}">
                      <a16:colId xmlns:a16="http://schemas.microsoft.com/office/drawing/2014/main" val="562265172"/>
                    </a:ext>
                  </a:extLst>
                </a:gridCol>
              </a:tblGrid>
              <a:tr h="353184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lt"/>
                        </a:rPr>
                        <a:t>Item</a:t>
                      </a:r>
                      <a:endParaRPr lang="th-TH" sz="1000"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lt"/>
                        </a:rPr>
                        <a:t>Description</a:t>
                      </a:r>
                      <a:endParaRPr lang="th-TH" sz="1000">
                        <a:latin typeface="+mn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2919981518"/>
                  </a:ext>
                </a:extLst>
              </a:tr>
              <a:tr h="1483262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PIC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r>
                        <a:rPr lang="en-US" sz="1100" dirty="0">
                          <a:latin typeface="+mn-lt"/>
                        </a:rPr>
                        <a:t>Education : Rajamangala University of Technology Thanyaburi</a:t>
                      </a:r>
                      <a:endParaRPr lang="th-TH" sz="1100">
                        <a:latin typeface="+mn-lt"/>
                      </a:endParaRPr>
                    </a:p>
                    <a:p>
                      <a:r>
                        <a:rPr lang="en-US" sz="1100" dirty="0">
                          <a:latin typeface="+mn-lt"/>
                        </a:rPr>
                        <a:t>Major : Computer Engineering</a:t>
                      </a:r>
                    </a:p>
                    <a:p>
                      <a:endParaRPr lang="en-US" sz="1000" dirty="0">
                        <a:latin typeface="+mn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641239763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Project assignment</a:t>
                      </a: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SF080 FAC Dashboard</a:t>
                      </a: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1647855856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Project concept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To develop  FAC Dashboard by .NET, MVC and SQL database</a:t>
                      </a: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3461566148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Project advisor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Mr.</a:t>
                      </a:r>
                      <a:r>
                        <a:rPr kumimoji="1"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Nattapong Chitcharoen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1030572895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Training knowledge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SDT business knowledge, web development by .NET, MVC and SQL database</a:t>
                      </a:r>
                      <a:endParaRPr lang="th-TH" sz="1200"/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1021858851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Trainer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Mr.Patchara Khuenpet</a:t>
                      </a:r>
                      <a:endParaRPr lang="th-TH" sz="1200"/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4185213377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Period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4 Jul’22 to 23 Oct’22</a:t>
                      </a:r>
                      <a:endParaRPr lang="th-TH" sz="1200">
                        <a:latin typeface="+mn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2554547620"/>
                  </a:ext>
                </a:extLst>
              </a:tr>
            </a:tbl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02B9042-D587-409C-A06F-DFA717692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6890173"/>
              </p:ext>
            </p:extLst>
          </p:nvPr>
        </p:nvGraphicFramePr>
        <p:xfrm>
          <a:off x="3010920" y="2502709"/>
          <a:ext cx="3514692" cy="869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B9372F7C-0986-4F15-BBEA-E08BB6AEE4F7}"/>
              </a:ext>
            </a:extLst>
          </p:cNvPr>
          <p:cNvSpPr/>
          <p:nvPr/>
        </p:nvSpPr>
        <p:spPr>
          <a:xfrm>
            <a:off x="6476557" y="2569495"/>
            <a:ext cx="1150261" cy="1668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</a:rPr>
              <a:t>S2022022</a:t>
            </a:r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8E02A8-80AD-42B1-AD3C-118B61390047}"/>
              </a:ext>
            </a:extLst>
          </p:cNvPr>
          <p:cNvSpPr/>
          <p:nvPr/>
        </p:nvSpPr>
        <p:spPr>
          <a:xfrm>
            <a:off x="6486854" y="3137096"/>
            <a:ext cx="1150261" cy="1668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</a:rPr>
              <a:t>S2022021</a:t>
            </a:r>
            <a:endParaRPr lang="th-TH" sz="120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C12DA7-79C9-4407-B7C3-2B2B685341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8266" y="578484"/>
            <a:ext cx="6839354" cy="1457325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10BAEA-9D4C-4F76-AECB-FCCCBAC71887}"/>
              </a:ext>
            </a:extLst>
          </p:cNvPr>
          <p:cNvSpPr/>
          <p:nvPr/>
        </p:nvSpPr>
        <p:spPr>
          <a:xfrm>
            <a:off x="-4934" y="0"/>
            <a:ext cx="12196934" cy="46134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398" b="1" dirty="0">
                <a:solidFill>
                  <a:prstClr val="white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IE/MIT Internship Introduce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576E0E-C33E-45A2-8320-5E1E417780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88" t="3817" b="1"/>
          <a:stretch/>
        </p:blipFill>
        <p:spPr>
          <a:xfrm>
            <a:off x="584380" y="531035"/>
            <a:ext cx="4479225" cy="14934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14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86A8E-AB09-4E1E-BC4C-FB21DB8B8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92" y="1212799"/>
            <a:ext cx="6359144" cy="46297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276326-E0EA-4F7C-A2E7-E3AA833A21D4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Energy Usage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7FC776BC-309E-4361-B5CC-624DFECBCF44}"/>
              </a:ext>
            </a:extLst>
          </p:cNvPr>
          <p:cNvSpPr/>
          <p:nvPr/>
        </p:nvSpPr>
        <p:spPr>
          <a:xfrm>
            <a:off x="5156363" y="1815903"/>
            <a:ext cx="2096013" cy="370551"/>
          </a:xfrm>
          <a:prstGeom prst="borderCallout1">
            <a:avLst>
              <a:gd name="adj1" fmla="val 286490"/>
              <a:gd name="adj2" fmla="val -30111"/>
              <a:gd name="adj3" fmla="val 49684"/>
              <a:gd name="adj4" fmla="val -32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/>
              <a:t>Category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F40BA-961C-4BB1-B419-5883699EF669}"/>
              </a:ext>
            </a:extLst>
          </p:cNvPr>
          <p:cNvSpPr txBox="1"/>
          <p:nvPr/>
        </p:nvSpPr>
        <p:spPr>
          <a:xfrm>
            <a:off x="729456" y="730268"/>
            <a:ext cx="8728309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Energy Usage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on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page.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DAD40D28-7FB6-4839-AE3F-83D69BB71D96}"/>
              </a:ext>
            </a:extLst>
          </p:cNvPr>
          <p:cNvSpPr/>
          <p:nvPr/>
        </p:nvSpPr>
        <p:spPr>
          <a:xfrm>
            <a:off x="218779" y="683777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3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B0A4CD-520E-4D85-8D65-A6D7FE08F3ED}"/>
              </a:ext>
            </a:extLst>
          </p:cNvPr>
          <p:cNvSpPr/>
          <p:nvPr/>
        </p:nvSpPr>
        <p:spPr>
          <a:xfrm>
            <a:off x="3968163" y="2877149"/>
            <a:ext cx="817085" cy="363338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FB63598C-59BF-4B54-87A5-8685BC327326}"/>
              </a:ext>
            </a:extLst>
          </p:cNvPr>
          <p:cNvSpPr/>
          <p:nvPr/>
        </p:nvSpPr>
        <p:spPr>
          <a:xfrm>
            <a:off x="4910445" y="4659931"/>
            <a:ext cx="887715" cy="363338"/>
          </a:xfrm>
          <a:prstGeom prst="borderCallout1">
            <a:avLst>
              <a:gd name="adj1" fmla="val -69261"/>
              <a:gd name="adj2" fmla="val -72656"/>
              <a:gd name="adj3" fmla="val 54618"/>
              <a:gd name="adj4" fmla="val -1042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100" dirty="0"/>
              <a:t>Value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DF8FE0-0D7E-4705-B191-4CC54FAF86D6}"/>
              </a:ext>
            </a:extLst>
          </p:cNvPr>
          <p:cNvSpPr/>
          <p:nvPr/>
        </p:nvSpPr>
        <p:spPr>
          <a:xfrm>
            <a:off x="3637445" y="4088429"/>
            <a:ext cx="661436" cy="432773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EAE8B4-FACF-476F-8A46-BADA96A8ED7A}"/>
              </a:ext>
            </a:extLst>
          </p:cNvPr>
          <p:cNvSpPr/>
          <p:nvPr/>
        </p:nvSpPr>
        <p:spPr>
          <a:xfrm>
            <a:off x="2240119" y="3134302"/>
            <a:ext cx="928709" cy="747415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8A7A4CD9-20D0-4F33-83A7-294DC9C68526}"/>
              </a:ext>
            </a:extLst>
          </p:cNvPr>
          <p:cNvSpPr/>
          <p:nvPr/>
        </p:nvSpPr>
        <p:spPr>
          <a:xfrm>
            <a:off x="125506" y="4635446"/>
            <a:ext cx="2268069" cy="599943"/>
          </a:xfrm>
          <a:prstGeom prst="borderCallout1">
            <a:avLst>
              <a:gd name="adj1" fmla="val -141363"/>
              <a:gd name="adj2" fmla="val 127584"/>
              <a:gd name="adj3" fmla="val 49684"/>
              <a:gd name="adj4" fmla="val 100050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/>
              <a:t>Click chart for link to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data detail graph</a:t>
            </a:r>
            <a:endParaRPr lang="en-US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30003C-876F-4806-9274-38A850FEF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134" y="2244786"/>
            <a:ext cx="5782744" cy="29906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3988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0567A-2C64-4DDF-82B9-18AA41A81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02" y="1218921"/>
            <a:ext cx="8962251" cy="49070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59B138-B5BB-4392-AEC0-2EC1F7457937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A1E7B9E1-D023-438C-A990-3051BE550AEF}"/>
              </a:ext>
            </a:extLst>
          </p:cNvPr>
          <p:cNvSpPr/>
          <p:nvPr/>
        </p:nvSpPr>
        <p:spPr>
          <a:xfrm>
            <a:off x="1714699" y="1389250"/>
            <a:ext cx="1158351" cy="267833"/>
          </a:xfrm>
          <a:prstGeom prst="borderCallout1">
            <a:avLst>
              <a:gd name="adj1" fmla="val 169386"/>
              <a:gd name="adj2" fmla="val 125258"/>
              <a:gd name="adj3" fmla="val 59167"/>
              <a:gd name="adj4" fmla="val 100129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System</a:t>
            </a:r>
            <a:r>
              <a:rPr lang="en-US" sz="1100" dirty="0"/>
              <a:t> Name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E2117E71-767B-4825-9A9E-BF9AADEC9C5C}"/>
              </a:ext>
            </a:extLst>
          </p:cNvPr>
          <p:cNvSpPr/>
          <p:nvPr/>
        </p:nvSpPr>
        <p:spPr>
          <a:xfrm>
            <a:off x="1858561" y="4433556"/>
            <a:ext cx="1158351" cy="267833"/>
          </a:xfrm>
          <a:prstGeom prst="borderCallout1">
            <a:avLst>
              <a:gd name="adj1" fmla="val -67546"/>
              <a:gd name="adj2" fmla="val 135453"/>
              <a:gd name="adj3" fmla="val 59167"/>
              <a:gd name="adj4" fmla="val 100129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Value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259DA4BD-8707-4456-A747-7337E53B0604}"/>
              </a:ext>
            </a:extLst>
          </p:cNvPr>
          <p:cNvSpPr/>
          <p:nvPr/>
        </p:nvSpPr>
        <p:spPr>
          <a:xfrm>
            <a:off x="8857128" y="4455369"/>
            <a:ext cx="1295402" cy="491066"/>
          </a:xfrm>
          <a:prstGeom prst="borderCallout1">
            <a:avLst>
              <a:gd name="adj1" fmla="val -130725"/>
              <a:gd name="adj2" fmla="val -84644"/>
              <a:gd name="adj3" fmla="val 49684"/>
              <a:gd name="adj4" fmla="val 1454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Range for check value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1BBF5-3D11-4796-AEF0-BFA84F5D2BF9}"/>
              </a:ext>
            </a:extLst>
          </p:cNvPr>
          <p:cNvSpPr txBox="1"/>
          <p:nvPr/>
        </p:nvSpPr>
        <p:spPr>
          <a:xfrm>
            <a:off x="796781" y="730050"/>
            <a:ext cx="806034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Utility on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page.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639FCADB-BC7F-4CD0-9A14-E88927ECF5D6}"/>
              </a:ext>
            </a:extLst>
          </p:cNvPr>
          <p:cNvSpPr/>
          <p:nvPr/>
        </p:nvSpPr>
        <p:spPr>
          <a:xfrm>
            <a:off x="281756" y="683559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2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F74E82-3E4C-41A0-89AF-8B5884CB1667}"/>
              </a:ext>
            </a:extLst>
          </p:cNvPr>
          <p:cNvSpPr/>
          <p:nvPr/>
        </p:nvSpPr>
        <p:spPr>
          <a:xfrm>
            <a:off x="3296914" y="4042751"/>
            <a:ext cx="753036" cy="259970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D2D09F-06A7-4324-BE69-544777425C06}"/>
              </a:ext>
            </a:extLst>
          </p:cNvPr>
          <p:cNvSpPr/>
          <p:nvPr/>
        </p:nvSpPr>
        <p:spPr>
          <a:xfrm>
            <a:off x="3115524" y="1764305"/>
            <a:ext cx="1115817" cy="259970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B94FA2-1023-4809-947F-780019C3531B}"/>
              </a:ext>
            </a:extLst>
          </p:cNvPr>
          <p:cNvSpPr/>
          <p:nvPr/>
        </p:nvSpPr>
        <p:spPr>
          <a:xfrm>
            <a:off x="6822140" y="3429000"/>
            <a:ext cx="950259" cy="613751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9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3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1878F0-5A3D-499F-9A05-8BE0032CD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9" y="1089583"/>
            <a:ext cx="11462471" cy="31932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E72360-867C-43DA-B9BF-6FDC15EAE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26" y="2959733"/>
            <a:ext cx="6698751" cy="33349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32FF8A-341A-450D-9575-29D9C809CE0E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</a:t>
            </a:r>
            <a:r>
              <a:rPr kumimoji="1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emperat</a:t>
            </a:r>
            <a:r>
              <a:rPr kumimoji="1" lang="en-US" sz="2400" b="1" dirty="0" err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ure</a:t>
            </a:r>
            <a:r>
              <a:rPr kumimoji="1"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and Humidity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2E26AC-3B19-4577-8CCB-D45BAFBE3960}"/>
              </a:ext>
            </a:extLst>
          </p:cNvPr>
          <p:cNvSpPr txBox="1"/>
          <p:nvPr/>
        </p:nvSpPr>
        <p:spPr>
          <a:xfrm>
            <a:off x="277213" y="466582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Structure and Operation of Centralized dashboard </a:t>
            </a:r>
            <a:endParaRPr kumimoji="1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D9484BED-5E77-4331-B304-433F7AB4A8C8}"/>
              </a:ext>
            </a:extLst>
          </p:cNvPr>
          <p:cNvSpPr/>
          <p:nvPr/>
        </p:nvSpPr>
        <p:spPr>
          <a:xfrm>
            <a:off x="5059084" y="1513897"/>
            <a:ext cx="1158351" cy="267833"/>
          </a:xfrm>
          <a:prstGeom prst="borderCallout1">
            <a:avLst>
              <a:gd name="adj1" fmla="val 321329"/>
              <a:gd name="adj2" fmla="val 42823"/>
              <a:gd name="adj3" fmla="val 99353"/>
              <a:gd name="adj4" fmla="val 46393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Room Name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5218DC8D-57C6-4C28-BA3F-1D2BB5BE258C}"/>
              </a:ext>
            </a:extLst>
          </p:cNvPr>
          <p:cNvSpPr/>
          <p:nvPr/>
        </p:nvSpPr>
        <p:spPr>
          <a:xfrm>
            <a:off x="7191081" y="1370599"/>
            <a:ext cx="2525641" cy="928177"/>
          </a:xfrm>
          <a:prstGeom prst="borderCallout1">
            <a:avLst>
              <a:gd name="adj1" fmla="val 132519"/>
              <a:gd name="adj2" fmla="val -40698"/>
              <a:gd name="adj3" fmla="val 52784"/>
              <a:gd name="adj4" fmla="val 345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dirty="0"/>
              <a:t>Show Status Temperature and Humidity.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Change color when value is out of control or out of spec.</a:t>
            </a:r>
          </a:p>
          <a:p>
            <a:pPr marL="171450" indent="-171450">
              <a:buFontTx/>
              <a:buChar char="-"/>
            </a:pPr>
            <a:r>
              <a:rPr lang="en-US" dirty="0"/>
              <a:t>Link to Trend(History).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C85BDB10-CCD1-41CB-8469-25D61AFCAB24}"/>
              </a:ext>
            </a:extLst>
          </p:cNvPr>
          <p:cNvSpPr/>
          <p:nvPr/>
        </p:nvSpPr>
        <p:spPr>
          <a:xfrm>
            <a:off x="3611782" y="3004853"/>
            <a:ext cx="1404483" cy="289286"/>
          </a:xfrm>
          <a:prstGeom prst="borderCallout1">
            <a:avLst>
              <a:gd name="adj1" fmla="val 104683"/>
              <a:gd name="adj2" fmla="val 136867"/>
              <a:gd name="adj3" fmla="val 59167"/>
              <a:gd name="adj4" fmla="val 100129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Select Date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27545A2C-ACC1-44AA-8303-E3181058777A}"/>
              </a:ext>
            </a:extLst>
          </p:cNvPr>
          <p:cNvSpPr/>
          <p:nvPr/>
        </p:nvSpPr>
        <p:spPr>
          <a:xfrm>
            <a:off x="4100873" y="3618186"/>
            <a:ext cx="1352986" cy="391896"/>
          </a:xfrm>
          <a:prstGeom prst="borderCallout1">
            <a:avLst>
              <a:gd name="adj1" fmla="val -13502"/>
              <a:gd name="adj2" fmla="val 170917"/>
              <a:gd name="adj3" fmla="val 58872"/>
              <a:gd name="adj4" fmla="val 99446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Zoom In </a:t>
            </a:r>
          </a:p>
          <a:p>
            <a:pPr algn="ctr"/>
            <a:r>
              <a:rPr lang="en-US" sz="1100" dirty="0"/>
              <a:t>Zoom Out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8177DE-DDED-4FD2-81F4-8E558D5E3D7B}"/>
              </a:ext>
            </a:extLst>
          </p:cNvPr>
          <p:cNvSpPr/>
          <p:nvPr/>
        </p:nvSpPr>
        <p:spPr>
          <a:xfrm>
            <a:off x="6394621" y="3480091"/>
            <a:ext cx="298389" cy="122099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01A89E1-9895-4124-8548-719B6CC055F5}"/>
              </a:ext>
            </a:extLst>
          </p:cNvPr>
          <p:cNvSpPr/>
          <p:nvPr/>
        </p:nvSpPr>
        <p:spPr>
          <a:xfrm>
            <a:off x="5128097" y="3294139"/>
            <a:ext cx="1825153" cy="188865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A3CFBB38-071F-4F20-BC88-0BB34B04A96D}"/>
              </a:ext>
            </a:extLst>
          </p:cNvPr>
          <p:cNvSpPr>
            <a:spLocks/>
          </p:cNvSpPr>
          <p:nvPr/>
        </p:nvSpPr>
        <p:spPr>
          <a:xfrm>
            <a:off x="5229720" y="4399069"/>
            <a:ext cx="1352981" cy="276134"/>
          </a:xfrm>
          <a:prstGeom prst="borderCallout1">
            <a:avLst>
              <a:gd name="adj1" fmla="val -288489"/>
              <a:gd name="adj2" fmla="val 113919"/>
              <a:gd name="adj3" fmla="val 48819"/>
              <a:gd name="adj4" fmla="val 99425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Panning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6061B0-63D1-460D-B333-7A97A0194FF2}"/>
              </a:ext>
            </a:extLst>
          </p:cNvPr>
          <p:cNvSpPr>
            <a:spLocks/>
          </p:cNvSpPr>
          <p:nvPr/>
        </p:nvSpPr>
        <p:spPr>
          <a:xfrm>
            <a:off x="6700771" y="3460137"/>
            <a:ext cx="149537" cy="139287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Callout: Line 19">
            <a:extLst>
              <a:ext uri="{FF2B5EF4-FFF2-40B4-BE49-F238E27FC236}">
                <a16:creationId xmlns:a16="http://schemas.microsoft.com/office/drawing/2014/main" id="{24D6FB24-BA76-4108-ADCB-C93C68904FF2}"/>
              </a:ext>
            </a:extLst>
          </p:cNvPr>
          <p:cNvSpPr/>
          <p:nvPr/>
        </p:nvSpPr>
        <p:spPr>
          <a:xfrm>
            <a:off x="973389" y="1466535"/>
            <a:ext cx="2021351" cy="553309"/>
          </a:xfrm>
          <a:prstGeom prst="borderCallout1">
            <a:avLst>
              <a:gd name="adj1" fmla="val 328782"/>
              <a:gd name="adj2" fmla="val -8473"/>
              <a:gd name="adj3" fmla="val 100899"/>
              <a:gd name="adj4" fmla="val 47581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/>
              <a:t>Data of Today and</a:t>
            </a:r>
          </a:p>
          <a:p>
            <a:pPr algn="ctr"/>
            <a:r>
              <a:rPr lang="en-US" sz="1100" dirty="0"/>
              <a:t>Reset to default display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BA74C5-027A-4377-BC5B-B5CD3E9410BA}"/>
              </a:ext>
            </a:extLst>
          </p:cNvPr>
          <p:cNvSpPr/>
          <p:nvPr/>
        </p:nvSpPr>
        <p:spPr>
          <a:xfrm>
            <a:off x="354139" y="3469179"/>
            <a:ext cx="652551" cy="175523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BB597210-55CB-4CFE-B83E-E8B55D9A42FA}"/>
              </a:ext>
            </a:extLst>
          </p:cNvPr>
          <p:cNvSpPr/>
          <p:nvPr/>
        </p:nvSpPr>
        <p:spPr>
          <a:xfrm>
            <a:off x="1320835" y="5927552"/>
            <a:ext cx="3748176" cy="305659"/>
          </a:xfrm>
          <a:prstGeom prst="borderCallout1">
            <a:avLst>
              <a:gd name="adj1" fmla="val 44645"/>
              <a:gd name="adj2" fmla="val 113254"/>
              <a:gd name="adj3" fmla="val 59167"/>
              <a:gd name="adj4" fmla="val 100129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Information to Check Data is within a certain range.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157AF14-A0D0-42A9-8EB8-E1D8D1499B0E}"/>
              </a:ext>
            </a:extLst>
          </p:cNvPr>
          <p:cNvSpPr/>
          <p:nvPr/>
        </p:nvSpPr>
        <p:spPr>
          <a:xfrm>
            <a:off x="5560009" y="5876813"/>
            <a:ext cx="1298093" cy="356398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1AECAFA0-8925-465E-8B57-BCF5E506699D}"/>
              </a:ext>
            </a:extLst>
          </p:cNvPr>
          <p:cNvSpPr/>
          <p:nvPr/>
        </p:nvSpPr>
        <p:spPr>
          <a:xfrm>
            <a:off x="218779" y="683951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1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991A45-0973-4695-947C-EE50B06324DF}"/>
              </a:ext>
            </a:extLst>
          </p:cNvPr>
          <p:cNvSpPr txBox="1"/>
          <p:nvPr/>
        </p:nvSpPr>
        <p:spPr>
          <a:xfrm>
            <a:off x="729456" y="730268"/>
            <a:ext cx="974132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Temperature and Humidity on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page.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D9E91C-FCF9-4BA5-AEDA-F6D9D13DC2FD}"/>
              </a:ext>
            </a:extLst>
          </p:cNvPr>
          <p:cNvSpPr/>
          <p:nvPr/>
        </p:nvSpPr>
        <p:spPr>
          <a:xfrm>
            <a:off x="5366919" y="2374636"/>
            <a:ext cx="386181" cy="156312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AB6DD6-CAF8-44E0-A9A1-A7E4C741812E}"/>
              </a:ext>
            </a:extLst>
          </p:cNvPr>
          <p:cNvSpPr/>
          <p:nvPr/>
        </p:nvSpPr>
        <p:spPr>
          <a:xfrm>
            <a:off x="5906212" y="2572112"/>
            <a:ext cx="311223" cy="304801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llout: Line 28">
            <a:extLst>
              <a:ext uri="{FF2B5EF4-FFF2-40B4-BE49-F238E27FC236}">
                <a16:creationId xmlns:a16="http://schemas.microsoft.com/office/drawing/2014/main" id="{983A320C-3879-4878-86E1-231C905394ED}"/>
              </a:ext>
            </a:extLst>
          </p:cNvPr>
          <p:cNvSpPr/>
          <p:nvPr/>
        </p:nvSpPr>
        <p:spPr>
          <a:xfrm>
            <a:off x="8550102" y="4703425"/>
            <a:ext cx="2333239" cy="267833"/>
          </a:xfrm>
          <a:prstGeom prst="borderCallout1">
            <a:avLst>
              <a:gd name="adj1" fmla="val -227590"/>
              <a:gd name="adj2" fmla="val 88830"/>
              <a:gd name="adj3" fmla="val 7956"/>
              <a:gd name="adj4" fmla="val 50068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Explain the meaning of color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0B2840-26C3-48CB-96BD-220ECCABDD7A}"/>
              </a:ext>
            </a:extLst>
          </p:cNvPr>
          <p:cNvSpPr/>
          <p:nvPr/>
        </p:nvSpPr>
        <p:spPr>
          <a:xfrm>
            <a:off x="9718112" y="1513897"/>
            <a:ext cx="1827738" cy="2602975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Callout: Line 30">
            <a:extLst>
              <a:ext uri="{FF2B5EF4-FFF2-40B4-BE49-F238E27FC236}">
                <a16:creationId xmlns:a16="http://schemas.microsoft.com/office/drawing/2014/main" id="{312C6B05-615C-44CE-9469-8BEAB843B46B}"/>
              </a:ext>
            </a:extLst>
          </p:cNvPr>
          <p:cNvSpPr/>
          <p:nvPr/>
        </p:nvSpPr>
        <p:spPr>
          <a:xfrm>
            <a:off x="1459159" y="3724976"/>
            <a:ext cx="1542648" cy="238729"/>
          </a:xfrm>
          <a:prstGeom prst="borderCallout1">
            <a:avLst>
              <a:gd name="adj1" fmla="val -61236"/>
              <a:gd name="adj2" fmla="val -32220"/>
              <a:gd name="adj3" fmla="val 9643"/>
              <a:gd name="adj4" fmla="val -907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Room Name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D157B97-7DF8-436E-9615-AAB8B721C87B}"/>
              </a:ext>
            </a:extLst>
          </p:cNvPr>
          <p:cNvSpPr/>
          <p:nvPr/>
        </p:nvSpPr>
        <p:spPr>
          <a:xfrm>
            <a:off x="295827" y="3294139"/>
            <a:ext cx="867258" cy="189364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allout: Line 32">
            <a:extLst>
              <a:ext uri="{FF2B5EF4-FFF2-40B4-BE49-F238E27FC236}">
                <a16:creationId xmlns:a16="http://schemas.microsoft.com/office/drawing/2014/main" id="{89B5C907-012A-4C56-BA69-24A12B411CB0}"/>
              </a:ext>
            </a:extLst>
          </p:cNvPr>
          <p:cNvSpPr/>
          <p:nvPr/>
        </p:nvSpPr>
        <p:spPr>
          <a:xfrm>
            <a:off x="1984064" y="5338243"/>
            <a:ext cx="1542648" cy="238729"/>
          </a:xfrm>
          <a:prstGeom prst="borderCallout1">
            <a:avLst>
              <a:gd name="adj1" fmla="val -170595"/>
              <a:gd name="adj2" fmla="val 45914"/>
              <a:gd name="adj3" fmla="val 213"/>
              <a:gd name="adj4" fmla="val 63494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Out of Control line</a:t>
            </a:r>
          </a:p>
        </p:txBody>
      </p:sp>
      <p:sp>
        <p:nvSpPr>
          <p:cNvPr id="34" name="Callout: Line 33">
            <a:extLst>
              <a:ext uri="{FF2B5EF4-FFF2-40B4-BE49-F238E27FC236}">
                <a16:creationId xmlns:a16="http://schemas.microsoft.com/office/drawing/2014/main" id="{275D89D6-DA3F-497F-9166-8E6E5ED7B728}"/>
              </a:ext>
            </a:extLst>
          </p:cNvPr>
          <p:cNvSpPr/>
          <p:nvPr/>
        </p:nvSpPr>
        <p:spPr>
          <a:xfrm>
            <a:off x="3894163" y="5359314"/>
            <a:ext cx="1363002" cy="238729"/>
          </a:xfrm>
          <a:prstGeom prst="borderCallout1">
            <a:avLst>
              <a:gd name="adj1" fmla="val -121506"/>
              <a:gd name="adj2" fmla="val 24099"/>
              <a:gd name="adj3" fmla="val 5774"/>
              <a:gd name="adj4" fmla="val 47591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Out of spec. line</a:t>
            </a:r>
          </a:p>
        </p:txBody>
      </p:sp>
    </p:spTree>
    <p:extLst>
      <p:ext uri="{BB962C8B-B14F-4D97-AF65-F5344CB8AC3E}">
        <p14:creationId xmlns:p14="http://schemas.microsoft.com/office/powerpoint/2010/main" val="3385644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  <p:bldP spid="33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5E3A7A13-E15E-4058-91B3-5EE9E1A8FCA5}"/>
              </a:ext>
            </a:extLst>
          </p:cNvPr>
          <p:cNvSpPr/>
          <p:nvPr/>
        </p:nvSpPr>
        <p:spPr>
          <a:xfrm>
            <a:off x="6940037" y="1057621"/>
            <a:ext cx="5048765" cy="52251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07C5227-7CC1-451F-8A15-6DD6C5AA79B7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Job Responsibility and tools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B3DEBD-2937-4469-A9B5-C49015FAED3D}"/>
              </a:ext>
            </a:extLst>
          </p:cNvPr>
          <p:cNvSpPr/>
          <p:nvPr/>
        </p:nvSpPr>
        <p:spPr>
          <a:xfrm>
            <a:off x="224365" y="1057620"/>
            <a:ext cx="5048765" cy="52251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4" y="5644444"/>
            <a:ext cx="553196" cy="55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170" y="5095477"/>
            <a:ext cx="870651" cy="52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84" y="4960783"/>
            <a:ext cx="660755" cy="6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171" y="5713912"/>
            <a:ext cx="531114" cy="45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30C38C55-D013-4DC7-9E5E-F0B6812E9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756" y="5091248"/>
            <a:ext cx="553196" cy="5531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4B65929-8C08-4E20-A31D-54B43BC49311}"/>
              </a:ext>
            </a:extLst>
          </p:cNvPr>
          <p:cNvSpPr/>
          <p:nvPr/>
        </p:nvSpPr>
        <p:spPr>
          <a:xfrm rot="5400000">
            <a:off x="3347742" y="3423657"/>
            <a:ext cx="5495049" cy="22307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88B8A2A-813D-48ED-9739-C7A740F36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0866" y="5802221"/>
            <a:ext cx="867503" cy="395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E554F89-9A80-4D48-BF5E-3D7C606195C3}"/>
              </a:ext>
            </a:extLst>
          </p:cNvPr>
          <p:cNvSpPr txBox="1"/>
          <p:nvPr/>
        </p:nvSpPr>
        <p:spPr>
          <a:xfrm>
            <a:off x="7585561" y="1830753"/>
            <a:ext cx="241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Instance : DB_FACILITY</a:t>
            </a:r>
          </a:p>
        </p:txBody>
      </p:sp>
      <p:pic>
        <p:nvPicPr>
          <p:cNvPr id="33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3875D63D-3A49-4879-B43B-602A1915C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793792" y="5162550"/>
            <a:ext cx="1179708" cy="9991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F9F2168E-3BDA-4323-A24D-456650046C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36" y="1810339"/>
            <a:ext cx="446155" cy="4461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284A0AC-097E-4436-9984-A467CF83163A}"/>
              </a:ext>
            </a:extLst>
          </p:cNvPr>
          <p:cNvSpPr txBox="1"/>
          <p:nvPr/>
        </p:nvSpPr>
        <p:spPr>
          <a:xfrm>
            <a:off x="7585561" y="2200085"/>
            <a:ext cx="5048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 </a:t>
            </a:r>
            <a:r>
              <a:rPr lang="en-US" sz="1200" dirty="0" err="1">
                <a:cs typeface="Calibri" panose="020F0502020204030204" pitchFamily="34" charset="0"/>
              </a:rPr>
              <a:t>SP_Get_Temp_and_Humidity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 </a:t>
            </a:r>
            <a:r>
              <a:rPr lang="en-US" sz="1200" dirty="0" err="1"/>
              <a:t>SP_Get_Utility</a:t>
            </a:r>
            <a:endParaRPr lang="th-TH" sz="1200">
              <a:solidFill>
                <a:srgbClr val="FF0000"/>
              </a:solidFill>
            </a:endParaRPr>
          </a:p>
          <a:p>
            <a:r>
              <a:rPr lang="en-US" sz="1200" dirty="0"/>
              <a:t>Stored procedures :  </a:t>
            </a:r>
            <a:r>
              <a:rPr lang="en-US" sz="1200" dirty="0" err="1"/>
              <a:t>SP_ShowEnergy_TEST</a:t>
            </a:r>
            <a:endParaRPr lang="en-US" sz="1200" dirty="0"/>
          </a:p>
          <a:p>
            <a:r>
              <a:rPr lang="en-US" sz="1200" dirty="0"/>
              <a:t>Stored procedures : </a:t>
            </a:r>
            <a:r>
              <a:rPr lang="en-US" sz="1200" dirty="0">
                <a:cs typeface="Calibri" panose="020F0502020204030204" pitchFamily="34" charset="0"/>
              </a:rPr>
              <a:t>SP_Get_Realtime_Temp</a:t>
            </a:r>
          </a:p>
          <a:p>
            <a:r>
              <a:rPr lang="en-US" sz="1200" dirty="0"/>
              <a:t>Stored procedures :SP_Get_Utility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:SP_Get_Energy</a:t>
            </a:r>
            <a:endParaRPr lang="en-US" sz="1200" dirty="0"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34DC72-3750-4B05-A4C3-E3C9D8C39B82}"/>
              </a:ext>
            </a:extLst>
          </p:cNvPr>
          <p:cNvSpPr/>
          <p:nvPr/>
        </p:nvSpPr>
        <p:spPr>
          <a:xfrm>
            <a:off x="225710" y="834462"/>
            <a:ext cx="5055268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Front-End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90AF08-039C-4476-A346-FA4BEAFC75A0}"/>
              </a:ext>
            </a:extLst>
          </p:cNvPr>
          <p:cNvSpPr txBox="1"/>
          <p:nvPr/>
        </p:nvSpPr>
        <p:spPr>
          <a:xfrm>
            <a:off x="507196" y="1431939"/>
            <a:ext cx="3238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Internship Support</a:t>
            </a:r>
            <a:endParaRPr lang="th-TH" sz="160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0B0E40B-937A-4883-A5DD-07BFAD250D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801" y="1934347"/>
            <a:ext cx="4425285" cy="2261703"/>
          </a:xfrm>
          <a:prstGeom prst="rect">
            <a:avLst/>
          </a:prstGeom>
          <a:ln w="19050">
            <a:noFill/>
            <a:prstDash val="dash"/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E213991-337D-4259-81DD-92506AAA8358}"/>
              </a:ext>
            </a:extLst>
          </p:cNvPr>
          <p:cNvSpPr/>
          <p:nvPr/>
        </p:nvSpPr>
        <p:spPr>
          <a:xfrm>
            <a:off x="6940036" y="855726"/>
            <a:ext cx="5048763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Back-End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C7CB8FD-8B48-48BC-9280-CCDE03EEA967}"/>
              </a:ext>
            </a:extLst>
          </p:cNvPr>
          <p:cNvSpPr txBox="1"/>
          <p:nvPr/>
        </p:nvSpPr>
        <p:spPr>
          <a:xfrm>
            <a:off x="7174632" y="1520860"/>
            <a:ext cx="3238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Trainer Support</a:t>
            </a:r>
            <a:endParaRPr lang="th-TH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80D9047-A0E6-44DC-B1F2-28D50232049D}"/>
              </a:ext>
            </a:extLst>
          </p:cNvPr>
          <p:cNvSpPr/>
          <p:nvPr/>
        </p:nvSpPr>
        <p:spPr>
          <a:xfrm>
            <a:off x="6940034" y="4536720"/>
            <a:ext cx="5048765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Tools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385FEF-5951-4524-AC75-489EE32D3EC4}"/>
              </a:ext>
            </a:extLst>
          </p:cNvPr>
          <p:cNvSpPr/>
          <p:nvPr/>
        </p:nvSpPr>
        <p:spPr>
          <a:xfrm>
            <a:off x="224365" y="4536720"/>
            <a:ext cx="5052017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Tools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B7E2D6-1C0D-4125-AF62-09C0D45A1C7A}"/>
              </a:ext>
            </a:extLst>
          </p:cNvPr>
          <p:cNvSpPr txBox="1"/>
          <p:nvPr/>
        </p:nvSpPr>
        <p:spPr>
          <a:xfrm>
            <a:off x="0" y="465130"/>
            <a:ext cx="793012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latin typeface="Meiryo UI"/>
                <a:ea typeface="Meiryo UI"/>
                <a:cs typeface="Arial" panose="020B0604020202020204" pitchFamily="34" charset="0"/>
              </a:rPr>
              <a:t>Responsibilities and tools for this project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04C36-4CBC-4670-A3EA-B30332C1DA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8170" y="3416053"/>
            <a:ext cx="3930952" cy="10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6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0567A-2C64-4DDF-82B9-18AA41A81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07" y="1275433"/>
            <a:ext cx="7903329" cy="43272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59B138-B5BB-4392-AEC0-2EC1F7457937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680F75-A1C8-42FC-8795-55CC7636C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781" y="2300124"/>
            <a:ext cx="5385134" cy="37891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A1E7B9E1-D023-438C-A990-3051BE550AEF}"/>
              </a:ext>
            </a:extLst>
          </p:cNvPr>
          <p:cNvSpPr/>
          <p:nvPr/>
        </p:nvSpPr>
        <p:spPr>
          <a:xfrm>
            <a:off x="217607" y="1264744"/>
            <a:ext cx="1158351" cy="267833"/>
          </a:xfrm>
          <a:prstGeom prst="borderCallout1">
            <a:avLst>
              <a:gd name="adj1" fmla="val 169386"/>
              <a:gd name="adj2" fmla="val 125258"/>
              <a:gd name="adj3" fmla="val 59167"/>
              <a:gd name="adj4" fmla="val 100129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System</a:t>
            </a:r>
            <a:r>
              <a:rPr lang="en-US" sz="1100" dirty="0"/>
              <a:t> Name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E2117E71-767B-4825-9A9E-BF9AADEC9C5C}"/>
              </a:ext>
            </a:extLst>
          </p:cNvPr>
          <p:cNvSpPr/>
          <p:nvPr/>
        </p:nvSpPr>
        <p:spPr>
          <a:xfrm>
            <a:off x="281756" y="4060787"/>
            <a:ext cx="1158351" cy="267833"/>
          </a:xfrm>
          <a:prstGeom prst="borderCallout1">
            <a:avLst>
              <a:gd name="adj1" fmla="val -37454"/>
              <a:gd name="adj2" fmla="val 133162"/>
              <a:gd name="adj3" fmla="val 59167"/>
              <a:gd name="adj4" fmla="val 100129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Value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22B38FF8-C961-427C-8DE0-DDFB36111BA1}"/>
              </a:ext>
            </a:extLst>
          </p:cNvPr>
          <p:cNvSpPr/>
          <p:nvPr/>
        </p:nvSpPr>
        <p:spPr>
          <a:xfrm>
            <a:off x="6983506" y="1134164"/>
            <a:ext cx="1295402" cy="491066"/>
          </a:xfrm>
          <a:prstGeom prst="borderCallout1">
            <a:avLst>
              <a:gd name="adj1" fmla="val 131818"/>
              <a:gd name="adj2" fmla="val -74343"/>
              <a:gd name="adj3" fmla="val 49684"/>
              <a:gd name="adj4" fmla="val 1454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Link to Trend(History)</a:t>
            </a:r>
            <a:endParaRPr lang="en-US" sz="1100" dirty="0"/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259DA4BD-8707-4456-A747-7337E53B0604}"/>
              </a:ext>
            </a:extLst>
          </p:cNvPr>
          <p:cNvSpPr/>
          <p:nvPr/>
        </p:nvSpPr>
        <p:spPr>
          <a:xfrm>
            <a:off x="4567516" y="5723835"/>
            <a:ext cx="1295402" cy="491066"/>
          </a:xfrm>
          <a:prstGeom prst="borderCallout1">
            <a:avLst>
              <a:gd name="adj1" fmla="val -110644"/>
              <a:gd name="adj2" fmla="val -49350"/>
              <a:gd name="adj3" fmla="val 49684"/>
              <a:gd name="adj4" fmla="val 1454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Range for check value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1BBF5-3D11-4796-AEF0-BFA84F5D2BF9}"/>
              </a:ext>
            </a:extLst>
          </p:cNvPr>
          <p:cNvSpPr txBox="1"/>
          <p:nvPr/>
        </p:nvSpPr>
        <p:spPr>
          <a:xfrm>
            <a:off x="796781" y="730050"/>
            <a:ext cx="806034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Utility on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page.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639FCADB-BC7F-4CD0-9A14-E88927ECF5D6}"/>
              </a:ext>
            </a:extLst>
          </p:cNvPr>
          <p:cNvSpPr/>
          <p:nvPr/>
        </p:nvSpPr>
        <p:spPr>
          <a:xfrm>
            <a:off x="281756" y="683559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2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F74E82-3E4C-41A0-89AF-8B5884CB1667}"/>
              </a:ext>
            </a:extLst>
          </p:cNvPr>
          <p:cNvSpPr/>
          <p:nvPr/>
        </p:nvSpPr>
        <p:spPr>
          <a:xfrm>
            <a:off x="1482357" y="3564925"/>
            <a:ext cx="753036" cy="385581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EAABB3-BF2C-43E6-8B68-49C3D8E5DEA6}"/>
              </a:ext>
            </a:extLst>
          </p:cNvPr>
          <p:cNvSpPr/>
          <p:nvPr/>
        </p:nvSpPr>
        <p:spPr>
          <a:xfrm>
            <a:off x="5729268" y="1677155"/>
            <a:ext cx="316558" cy="336734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D2D09F-06A7-4324-BE69-544777425C06}"/>
              </a:ext>
            </a:extLst>
          </p:cNvPr>
          <p:cNvSpPr/>
          <p:nvPr/>
        </p:nvSpPr>
        <p:spPr>
          <a:xfrm>
            <a:off x="1375957" y="1705574"/>
            <a:ext cx="642278" cy="259970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B94FA2-1023-4809-947F-780019C3531B}"/>
              </a:ext>
            </a:extLst>
          </p:cNvPr>
          <p:cNvSpPr/>
          <p:nvPr/>
        </p:nvSpPr>
        <p:spPr>
          <a:xfrm>
            <a:off x="3281081" y="4791066"/>
            <a:ext cx="672073" cy="551899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52A5BC09-F288-495A-B015-749D4D24C4BF}"/>
              </a:ext>
            </a:extLst>
          </p:cNvPr>
          <p:cNvSpPr/>
          <p:nvPr/>
        </p:nvSpPr>
        <p:spPr>
          <a:xfrm>
            <a:off x="257026" y="2783371"/>
            <a:ext cx="1183081" cy="267833"/>
          </a:xfrm>
          <a:prstGeom prst="borderCallout1">
            <a:avLst>
              <a:gd name="adj1" fmla="val -168658"/>
              <a:gd name="adj2" fmla="val 44426"/>
              <a:gd name="adj3" fmla="val -1900"/>
              <a:gd name="adj4" fmla="val 50134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Building</a:t>
            </a:r>
            <a:r>
              <a:rPr lang="en-US" sz="1100" dirty="0"/>
              <a:t> Name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167E8D-6DF7-4023-B071-4F2B052100ED}"/>
              </a:ext>
            </a:extLst>
          </p:cNvPr>
          <p:cNvSpPr/>
          <p:nvPr/>
        </p:nvSpPr>
        <p:spPr>
          <a:xfrm>
            <a:off x="432396" y="2147034"/>
            <a:ext cx="642278" cy="259970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1A02BD-A192-4895-A68B-FE506EF9506F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The result of Internship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0C3D3899-ADE0-4A07-B386-6AEC289984EE}"/>
              </a:ext>
            </a:extLst>
          </p:cNvPr>
          <p:cNvSpPr/>
          <p:nvPr/>
        </p:nvSpPr>
        <p:spPr>
          <a:xfrm>
            <a:off x="4154027" y="1427111"/>
            <a:ext cx="3490258" cy="4687939"/>
          </a:xfrm>
          <a:prstGeom prst="roundRect">
            <a:avLst>
              <a:gd name="adj" fmla="val 202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79C6DD5-1DB5-45AA-8EFB-04FEB27D21C1}"/>
              </a:ext>
            </a:extLst>
          </p:cNvPr>
          <p:cNvSpPr/>
          <p:nvPr/>
        </p:nvSpPr>
        <p:spPr>
          <a:xfrm>
            <a:off x="6598674" y="2263035"/>
            <a:ext cx="857534" cy="2766008"/>
          </a:xfrm>
          <a:prstGeom prst="roundRect">
            <a:avLst>
              <a:gd name="adj" fmla="val 2783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FFFF0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62679AB8-C6E3-439D-864F-A759D701CDA7}"/>
              </a:ext>
            </a:extLst>
          </p:cNvPr>
          <p:cNvSpPr/>
          <p:nvPr/>
        </p:nvSpPr>
        <p:spPr>
          <a:xfrm>
            <a:off x="285367" y="1427112"/>
            <a:ext cx="3114841" cy="4687938"/>
          </a:xfrm>
          <a:prstGeom prst="roundRect">
            <a:avLst>
              <a:gd name="adj" fmla="val 227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95DBCA-9CD2-4111-A7B6-B18A2621461E}"/>
              </a:ext>
            </a:extLst>
          </p:cNvPr>
          <p:cNvSpPr txBox="1"/>
          <p:nvPr/>
        </p:nvSpPr>
        <p:spPr>
          <a:xfrm>
            <a:off x="644632" y="1826198"/>
            <a:ext cx="2738664" cy="2308324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enough knowledge for SDT dashboard development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th-TH" sz="16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97" name="Picture 96" descr="Icon&#10;&#10;Description automatically generated">
            <a:extLst>
              <a:ext uri="{FF2B5EF4-FFF2-40B4-BE49-F238E27FC236}">
                <a16:creationId xmlns:a16="http://schemas.microsoft.com/office/drawing/2014/main" id="{66A3A3FB-3DC6-4D7F-89AE-9A7A0BC1B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074" y="3887004"/>
            <a:ext cx="724857" cy="1071101"/>
          </a:xfrm>
          <a:prstGeom prst="rect">
            <a:avLst/>
          </a:prstGeom>
        </p:spPr>
      </p:pic>
      <p:pic>
        <p:nvPicPr>
          <p:cNvPr id="99" name="Picture 9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08408-7A19-44A5-9695-4783C1E7C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13" y="4597715"/>
            <a:ext cx="773217" cy="88015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C7D75431-56AD-42F9-B23F-A78B32118C5A}"/>
              </a:ext>
            </a:extLst>
          </p:cNvPr>
          <p:cNvSpPr txBox="1"/>
          <p:nvPr/>
        </p:nvSpPr>
        <p:spPr>
          <a:xfrm>
            <a:off x="4209119" y="1684243"/>
            <a:ext cx="33823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To training development tools for apply to project assignment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</a:p>
          <a:p>
            <a:endParaRPr lang="en-US" sz="14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Self leaning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stack overflow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W3schools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tutorial</a:t>
            </a:r>
          </a:p>
          <a:p>
            <a:endParaRPr lang="en-US" sz="14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11" name="Picture 110" descr="Icon&#10;&#10;Description automatically generated">
            <a:extLst>
              <a:ext uri="{FF2B5EF4-FFF2-40B4-BE49-F238E27FC236}">
                <a16:creationId xmlns:a16="http://schemas.microsoft.com/office/drawing/2014/main" id="{88A2A6C2-937F-4E36-8652-E10D3CD18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598" y="4988453"/>
            <a:ext cx="677417" cy="771101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A87ED57F-8667-42BA-8822-42F342416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02" y="4943318"/>
            <a:ext cx="677417" cy="771101"/>
          </a:xfrm>
          <a:prstGeom prst="rect">
            <a:avLst/>
          </a:prstGeom>
        </p:spPr>
      </p:pic>
      <p:pic>
        <p:nvPicPr>
          <p:cNvPr id="116" name="Picture 4" descr="Download Microsoft .NET Framework 4.8.4115.0">
            <a:extLst>
              <a:ext uri="{FF2B5EF4-FFF2-40B4-BE49-F238E27FC236}">
                <a16:creationId xmlns:a16="http://schemas.microsoft.com/office/drawing/2014/main" id="{F603179E-7C29-4A39-8AEE-525DF33F1A5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123" y="2327553"/>
            <a:ext cx="346385" cy="394289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6" descr="Vue.js as an enterprise solution | Apps &amp; Platforms">
            <a:extLst>
              <a:ext uri="{FF2B5EF4-FFF2-40B4-BE49-F238E27FC236}">
                <a16:creationId xmlns:a16="http://schemas.microsoft.com/office/drawing/2014/main" id="{B0DA879F-6495-410C-BD11-87A6CFA67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23" y="2765350"/>
            <a:ext cx="643992" cy="442923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52D5E2E3-BE6E-487E-BF79-AA3F03922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65" y="4279607"/>
            <a:ext cx="513683" cy="584724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0" descr="Bootstrap (front-end framework) - Wikipedia">
            <a:extLst>
              <a:ext uri="{FF2B5EF4-FFF2-40B4-BE49-F238E27FC236}">
                <a16:creationId xmlns:a16="http://schemas.microsoft.com/office/drawing/2014/main" id="{86DD6146-6816-435B-8B98-5C80773C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007" y="3256130"/>
            <a:ext cx="360321" cy="350082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F042B8AD-3BE7-4AD4-BF7D-7BA781046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6770339" y="3728777"/>
            <a:ext cx="495812" cy="478006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611C101B-6274-4FF9-BEC4-59763CF3DCA3}"/>
              </a:ext>
            </a:extLst>
          </p:cNvPr>
          <p:cNvSpPr/>
          <p:nvPr/>
        </p:nvSpPr>
        <p:spPr>
          <a:xfrm>
            <a:off x="8410692" y="1427111"/>
            <a:ext cx="3490258" cy="4687939"/>
          </a:xfrm>
          <a:prstGeom prst="roundRect">
            <a:avLst>
              <a:gd name="adj" fmla="val 999"/>
            </a:avLst>
          </a:prstGeom>
          <a:solidFill>
            <a:srgbClr val="2E75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27" name="Picture 126" descr="Icon&#10;&#10;Description automatically generated">
            <a:extLst>
              <a:ext uri="{FF2B5EF4-FFF2-40B4-BE49-F238E27FC236}">
                <a16:creationId xmlns:a16="http://schemas.microsoft.com/office/drawing/2014/main" id="{11348637-C141-4EEA-9821-0C4AE1E5D7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72" y="4188074"/>
            <a:ext cx="864999" cy="984625"/>
          </a:xfrm>
          <a:prstGeom prst="rect">
            <a:avLst/>
          </a:prstGeom>
        </p:spPr>
      </p:pic>
      <p:pic>
        <p:nvPicPr>
          <p:cNvPr id="128" name="Picture 127" descr="Icon&#10;&#10;Description automatically generated">
            <a:extLst>
              <a:ext uri="{FF2B5EF4-FFF2-40B4-BE49-F238E27FC236}">
                <a16:creationId xmlns:a16="http://schemas.microsoft.com/office/drawing/2014/main" id="{49A6D58F-68D3-4A5F-9E94-F5B8074848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632" y="4101971"/>
            <a:ext cx="871028" cy="991488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EFC8A881-86C1-44D7-B465-26018B502C14}"/>
              </a:ext>
            </a:extLst>
          </p:cNvPr>
          <p:cNvSpPr txBox="1"/>
          <p:nvPr/>
        </p:nvSpPr>
        <p:spPr>
          <a:xfrm>
            <a:off x="8495030" y="1657132"/>
            <a:ext cx="32811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 improve development skill up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Have more Development tooling knowledge</a:t>
            </a:r>
            <a:endParaRPr lang="th-TH" sz="1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.NET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Vue.JS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Bootstrap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SQL Server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Apexchart</a:t>
            </a:r>
            <a:endParaRPr lang="th-TH" sz="1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   Have more experience in businesses environment</a:t>
            </a:r>
          </a:p>
        </p:txBody>
      </p:sp>
      <p:pic>
        <p:nvPicPr>
          <p:cNvPr id="130" name="Picture 129" descr="Icon&#10;&#10;Description automatically generated">
            <a:extLst>
              <a:ext uri="{FF2B5EF4-FFF2-40B4-BE49-F238E27FC236}">
                <a16:creationId xmlns:a16="http://schemas.microsoft.com/office/drawing/2014/main" id="{F0FA9E8C-B2BB-468A-898C-4611666768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942" y="4689439"/>
            <a:ext cx="773319" cy="88026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4D245D2-E7E4-4336-A8D5-4746646069B3}"/>
              </a:ext>
            </a:extLst>
          </p:cNvPr>
          <p:cNvSpPr txBox="1"/>
          <p:nvPr/>
        </p:nvSpPr>
        <p:spPr>
          <a:xfrm>
            <a:off x="114803" y="497033"/>
            <a:ext cx="861777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After training and learning about project assignment of </a:t>
            </a: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SF080 FAC Dashboard , It was a valuable experience.</a:t>
            </a:r>
            <a:endParaRPr kumimoji="1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Cordia New" panose="020B0304020202020204" pitchFamily="34" charset="-34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8DE6F9-76BB-4031-A674-6B5701C493C8}"/>
              </a:ext>
            </a:extLst>
          </p:cNvPr>
          <p:cNvGrpSpPr/>
          <p:nvPr/>
        </p:nvGrpSpPr>
        <p:grpSpPr>
          <a:xfrm>
            <a:off x="126496" y="819019"/>
            <a:ext cx="3446773" cy="615610"/>
            <a:chOff x="1222744" y="770409"/>
            <a:chExt cx="1743739" cy="584791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931B2C3-0A08-454C-BAA3-FECE1D2D53D6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152DDF7-EE0E-45FB-A83C-42F6EA5533C6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Before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19D519A-0B7A-4C7F-9916-FFB4382917A5}"/>
              </a:ext>
            </a:extLst>
          </p:cNvPr>
          <p:cNvGrpSpPr/>
          <p:nvPr/>
        </p:nvGrpSpPr>
        <p:grpSpPr>
          <a:xfrm>
            <a:off x="3957751" y="819019"/>
            <a:ext cx="3879538" cy="641169"/>
            <a:chOff x="1222744" y="770409"/>
            <a:chExt cx="1743739" cy="58479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E076E32-B85E-4AE8-A447-D5F7E480474A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CF4D8F8-6533-4A0A-9CED-82452B1B8BA9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Training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D72C77-2556-4C90-B7EF-18E0B05DF6A9}"/>
              </a:ext>
            </a:extLst>
          </p:cNvPr>
          <p:cNvGrpSpPr/>
          <p:nvPr/>
        </p:nvGrpSpPr>
        <p:grpSpPr>
          <a:xfrm>
            <a:off x="8206739" y="817893"/>
            <a:ext cx="3871661" cy="641169"/>
            <a:chOff x="1222744" y="770409"/>
            <a:chExt cx="1743739" cy="58479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FA914B9-3E57-4D9B-B033-84AE3D341EE0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909DC48-23CB-43E0-8E83-11D91CE67F64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After</a:t>
              </a:r>
            </a:p>
          </p:txBody>
        </p:sp>
      </p:grpSp>
      <p:pic>
        <p:nvPicPr>
          <p:cNvPr id="38" name="Graphic 37" descr="Arrow Clockwise curve">
            <a:extLst>
              <a:ext uri="{FF2B5EF4-FFF2-40B4-BE49-F238E27FC236}">
                <a16:creationId xmlns:a16="http://schemas.microsoft.com/office/drawing/2014/main" id="{B63F4399-488B-446B-9F1A-849ACECAFE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172822" flipH="1">
            <a:off x="3282417" y="2976763"/>
            <a:ext cx="917540" cy="806064"/>
          </a:xfrm>
          <a:prstGeom prst="rect">
            <a:avLst/>
          </a:prstGeom>
        </p:spPr>
      </p:pic>
      <p:pic>
        <p:nvPicPr>
          <p:cNvPr id="39" name="Graphic 38" descr="Arrow Clockwise curve">
            <a:extLst>
              <a:ext uri="{FF2B5EF4-FFF2-40B4-BE49-F238E27FC236}">
                <a16:creationId xmlns:a16="http://schemas.microsoft.com/office/drawing/2014/main" id="{B999BF39-ECC5-4290-A31C-205664ACF6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172822" flipH="1">
            <a:off x="7532294" y="3088720"/>
            <a:ext cx="917540" cy="80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20916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A3A4AC-D6EE-4E90-8FD6-6F6F65161695}"/>
              </a:ext>
            </a:extLst>
          </p:cNvPr>
          <p:cNvSpPr/>
          <p:nvPr/>
        </p:nvSpPr>
        <p:spPr>
          <a:xfrm>
            <a:off x="4937760" y="3865615"/>
            <a:ext cx="6757415" cy="17480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1" lang="en-US" sz="5000" b="1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to expect after completing the internship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0D5A977-304A-4310-A3E5-B47E2911A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14" y="2934031"/>
            <a:ext cx="2433099" cy="243309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286A215-9303-44A0-AF20-8902C1FCA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77" y="1138176"/>
            <a:ext cx="2135083" cy="21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1178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Group 21">
            <a:extLst>
              <a:ext uri="{FF2B5EF4-FFF2-40B4-BE49-F238E27FC236}">
                <a16:creationId xmlns:a16="http://schemas.microsoft.com/office/drawing/2014/main" id="{07804555-67A1-42FC-A721-ECCEF8E24517}"/>
              </a:ext>
            </a:extLst>
          </p:cNvPr>
          <p:cNvGraphicFramePr>
            <a:graphicFrameLocks noGrp="1"/>
          </p:cNvGraphicFramePr>
          <p:nvPr/>
        </p:nvGraphicFramePr>
        <p:xfrm>
          <a:off x="85381" y="4197115"/>
          <a:ext cx="12021245" cy="222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3916175147"/>
                    </a:ext>
                  </a:extLst>
                </a:gridCol>
              </a:tblGrid>
              <a:tr h="2878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Action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91271" marR="91271" marT="45635" marB="4563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Apr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May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Jun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Jul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Aug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Sep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Oct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Nov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Dec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Jan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Feb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Mar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Apr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  <a:ea typeface="HGP創英角ｺﾞｼｯｸUB" pitchFamily="50" charset="-128"/>
                        </a:rPr>
                        <a:t>Learning &amp; Detail Requirement 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Dashboard Design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Make System Interface and confirm security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</a:rPr>
                        <a:t>System Development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Test &amp; UAT</a:t>
                      </a:r>
                      <a:endParaRPr lang="th-TH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3502261062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Training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2904320646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Go live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4174817697"/>
                  </a:ext>
                </a:extLst>
              </a:tr>
            </a:tbl>
          </a:graphicData>
        </a:graphic>
      </p:graphicFrame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32A5EB4A-31EB-4AE7-B4DE-15C74CCF2EE6}"/>
              </a:ext>
            </a:extLst>
          </p:cNvPr>
          <p:cNvSpPr/>
          <p:nvPr/>
        </p:nvSpPr>
        <p:spPr>
          <a:xfrm>
            <a:off x="9369508" y="6221008"/>
            <a:ext cx="251213" cy="189997"/>
          </a:xfrm>
          <a:prstGeom prst="star5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937"/>
            <a:endParaRPr lang="en-US" sz="179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A16BB95-40EC-487B-87F8-1752726CED35}"/>
              </a:ext>
            </a:extLst>
          </p:cNvPr>
          <p:cNvCxnSpPr>
            <a:cxnSpLocks/>
          </p:cNvCxnSpPr>
          <p:nvPr/>
        </p:nvCxnSpPr>
        <p:spPr>
          <a:xfrm>
            <a:off x="5880201" y="4577645"/>
            <a:ext cx="5720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4C8CC0C-E6F0-4025-AC3E-3F8C47E3B046}"/>
              </a:ext>
            </a:extLst>
          </p:cNvPr>
          <p:cNvCxnSpPr>
            <a:cxnSpLocks/>
          </p:cNvCxnSpPr>
          <p:nvPr/>
        </p:nvCxnSpPr>
        <p:spPr>
          <a:xfrm>
            <a:off x="6151387" y="4846128"/>
            <a:ext cx="1557377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45B236-3016-4EE6-972F-ABEB0505FED0}"/>
              </a:ext>
            </a:extLst>
          </p:cNvPr>
          <p:cNvCxnSpPr>
            <a:cxnSpLocks/>
          </p:cNvCxnSpPr>
          <p:nvPr/>
        </p:nvCxnSpPr>
        <p:spPr>
          <a:xfrm>
            <a:off x="6452281" y="5128846"/>
            <a:ext cx="1265931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7B526E-5371-417C-8E8F-48515B7DBB87}"/>
              </a:ext>
            </a:extLst>
          </p:cNvPr>
          <p:cNvCxnSpPr>
            <a:cxnSpLocks/>
          </p:cNvCxnSpPr>
          <p:nvPr/>
        </p:nvCxnSpPr>
        <p:spPr>
          <a:xfrm>
            <a:off x="6743397" y="5417715"/>
            <a:ext cx="1582528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C3A911-4342-4FD9-ADD3-4CF7DB584B2D}"/>
              </a:ext>
            </a:extLst>
          </p:cNvPr>
          <p:cNvCxnSpPr>
            <a:cxnSpLocks/>
          </p:cNvCxnSpPr>
          <p:nvPr/>
        </p:nvCxnSpPr>
        <p:spPr>
          <a:xfrm>
            <a:off x="8397859" y="5734712"/>
            <a:ext cx="6619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285E66B-BE19-4A64-BC5D-D8E99399B280}"/>
              </a:ext>
            </a:extLst>
          </p:cNvPr>
          <p:cNvCxnSpPr>
            <a:cxnSpLocks/>
          </p:cNvCxnSpPr>
          <p:nvPr/>
        </p:nvCxnSpPr>
        <p:spPr>
          <a:xfrm>
            <a:off x="9181040" y="6018591"/>
            <a:ext cx="313902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A495F0-016C-49D6-92F1-8C2AB6F4EBD9}"/>
              </a:ext>
            </a:extLst>
          </p:cNvPr>
          <p:cNvSpPr txBox="1"/>
          <p:nvPr/>
        </p:nvSpPr>
        <p:spPr bwMode="auto">
          <a:xfrm>
            <a:off x="76530" y="335878"/>
            <a:ext cx="12038941" cy="3375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90932" tIns="45461" rIns="90932" bIns="45461">
            <a:spAutoFit/>
          </a:bodyPr>
          <a:lstStyle>
            <a:defPPr>
              <a:defRPr lang="th-TH"/>
            </a:defPPr>
            <a:lvl1pPr algn="ctr" eaLnBrk="1" hangingPunct="1">
              <a:defRPr sz="2000"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 defTabSz="910653">
              <a:defRPr/>
            </a:pPr>
            <a:r>
              <a:rPr lang="en-US" sz="1596" b="1" dirty="0">
                <a:latin typeface="Meiryo UI"/>
                <a:ea typeface="Meiryo UI"/>
                <a:cs typeface="Arial" panose="020B0604020202020204" pitchFamily="34" charset="0"/>
              </a:rPr>
              <a:t>             Improve </a:t>
            </a:r>
            <a:r>
              <a:rPr lang="en-US" altLang="ja-JP" sz="1596" b="1" kern="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Virtual Display</a:t>
            </a:r>
            <a:r>
              <a:rPr lang="en-US" sz="1596" b="1" dirty="0">
                <a:latin typeface="Meiryo UI"/>
                <a:ea typeface="Meiryo UI"/>
                <a:cs typeface="Arial" panose="020B0604020202020204" pitchFamily="34" charset="0"/>
              </a:rPr>
              <a:t>, User can easily access the data. </a:t>
            </a: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2F7F3F70-4843-489D-9F9D-1382EC7F2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2" y="695544"/>
            <a:ext cx="4209157" cy="2451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6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defTabSz="911843">
              <a:defRPr/>
            </a:pPr>
            <a:r>
              <a:rPr lang="en-US" altLang="ja-JP" sz="1592" dirty="0">
                <a:latin typeface="Meiryo UI"/>
                <a:ea typeface="Meiryo UI"/>
              </a:rPr>
              <a:t>Situation</a:t>
            </a:r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2C5B51A7-3E10-40D1-88E9-35211FFED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134" y="695544"/>
            <a:ext cx="1119250" cy="24364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6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defTabSz="911843">
              <a:defRPr/>
            </a:pPr>
            <a:r>
              <a:rPr lang="en-US" altLang="ja-JP" sz="1592" dirty="0">
                <a:latin typeface="Meiryo UI"/>
                <a:ea typeface="Meiryo UI"/>
              </a:rPr>
              <a:t>KPI</a:t>
            </a:r>
          </a:p>
        </p:txBody>
      </p:sp>
      <p:sp>
        <p:nvSpPr>
          <p:cNvPr id="19" name="テキスト ボックス 4">
            <a:extLst>
              <a:ext uri="{FF2B5EF4-FFF2-40B4-BE49-F238E27FC236}">
                <a16:creationId xmlns:a16="http://schemas.microsoft.com/office/drawing/2014/main" id="{5B198D7F-5B14-4EE6-95AE-1398EDB09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6658" y="735198"/>
            <a:ext cx="5608981" cy="21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09889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398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Activity-1 : Completion Sharing and display to SF Dashboard</a:t>
            </a:r>
            <a:endParaRPr lang="ja-JP" altLang="en-US" sz="1398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9D3B862-3ED7-425C-85E8-CB21C1C4D0DB}"/>
              </a:ext>
            </a:extLst>
          </p:cNvPr>
          <p:cNvSpPr/>
          <p:nvPr/>
        </p:nvSpPr>
        <p:spPr>
          <a:xfrm>
            <a:off x="4009942" y="4556376"/>
            <a:ext cx="2075393" cy="107004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32" name="テキスト ボックス 4">
            <a:extLst>
              <a:ext uri="{FF2B5EF4-FFF2-40B4-BE49-F238E27FC236}">
                <a16:creationId xmlns:a16="http://schemas.microsoft.com/office/drawing/2014/main" id="{5439423D-43ED-4161-A16D-3CEC4DD1D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2209" y="4953301"/>
            <a:ext cx="2421907" cy="21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889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398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Dashboard Display design</a:t>
            </a:r>
            <a:endParaRPr lang="ja-JP" altLang="en-US" sz="1398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D5C2EB-4F3E-40A1-A830-385C53E034A4}"/>
              </a:ext>
            </a:extLst>
          </p:cNvPr>
          <p:cNvSpPr txBox="1"/>
          <p:nvPr/>
        </p:nvSpPr>
        <p:spPr>
          <a:xfrm>
            <a:off x="9666630" y="3796501"/>
            <a:ext cx="2622861" cy="430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49" b="1" dirty="0"/>
              <a:t>PIC : </a:t>
            </a:r>
            <a:r>
              <a:rPr lang="en-GB" sz="1049" dirty="0"/>
              <a:t>Apirome</a:t>
            </a:r>
          </a:p>
          <a:p>
            <a:r>
              <a:rPr lang="en-GB" sz="1049" b="1" dirty="0"/>
              <a:t>Application : </a:t>
            </a:r>
            <a:r>
              <a:rPr lang="en-GB" sz="1049" dirty="0"/>
              <a:t>Arthit , Internship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4478AA-52FD-4BB9-A33E-2DB70731399B}"/>
              </a:ext>
            </a:extLst>
          </p:cNvPr>
          <p:cNvGrpSpPr/>
          <p:nvPr/>
        </p:nvGrpSpPr>
        <p:grpSpPr>
          <a:xfrm>
            <a:off x="11212363" y="4528115"/>
            <a:ext cx="890664" cy="457074"/>
            <a:chOff x="11272954" y="5964031"/>
            <a:chExt cx="892314" cy="45792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8495A83-F85B-4037-81BF-89FBEF059D57}"/>
                </a:ext>
              </a:extLst>
            </p:cNvPr>
            <p:cNvSpPr/>
            <p:nvPr/>
          </p:nvSpPr>
          <p:spPr>
            <a:xfrm>
              <a:off x="11272954" y="5981561"/>
              <a:ext cx="851419" cy="393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478">
                <a:defRPr/>
              </a:pPr>
              <a:endParaRPr lang="th-TH" sz="1696">
                <a:solidFill>
                  <a:prstClr val="white"/>
                </a:solidFill>
                <a:latin typeface="+mj-lt"/>
                <a:ea typeface="Meiryo UI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D02E283-7E45-4F7D-BDE9-995115CBC9E2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104472"/>
              <a:ext cx="418046" cy="0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9FAFB6C-5E12-4C90-A3C2-C2CB8E47FA68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280726"/>
              <a:ext cx="418046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66EBFB2-2C75-4964-86DF-41F76FD55791}"/>
                </a:ext>
              </a:extLst>
            </p:cNvPr>
            <p:cNvSpPr txBox="1"/>
            <p:nvPr/>
          </p:nvSpPr>
          <p:spPr>
            <a:xfrm>
              <a:off x="11715742" y="5964031"/>
              <a:ext cx="449526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2478">
                <a:defRPr/>
              </a:pPr>
              <a:r>
                <a:rPr lang="en-US" sz="1198" dirty="0">
                  <a:solidFill>
                    <a:prstClr val="black"/>
                  </a:solidFill>
                  <a:latin typeface="+mj-lt"/>
                  <a:ea typeface="Meiryo UI"/>
                </a:rPr>
                <a:t>Plan</a:t>
              </a:r>
              <a:endParaRPr lang="th-TH" sz="1198" dirty="0">
                <a:solidFill>
                  <a:prstClr val="black"/>
                </a:solidFill>
                <a:latin typeface="+mj-lt"/>
                <a:ea typeface="Meiryo UI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BD680FC-DEA2-4F80-BED9-15330C8E12AF}"/>
                </a:ext>
              </a:extLst>
            </p:cNvPr>
            <p:cNvSpPr txBox="1"/>
            <p:nvPr/>
          </p:nvSpPr>
          <p:spPr>
            <a:xfrm>
              <a:off x="11690055" y="6145048"/>
              <a:ext cx="386957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2478">
                <a:defRPr/>
              </a:pPr>
              <a:r>
                <a:rPr lang="en-US" sz="1198" dirty="0">
                  <a:solidFill>
                    <a:prstClr val="black"/>
                  </a:solidFill>
                  <a:latin typeface="+mj-lt"/>
                  <a:ea typeface="Meiryo UI"/>
                </a:rPr>
                <a:t>Act</a:t>
              </a:r>
              <a:endParaRPr lang="th-TH" sz="1198" dirty="0">
                <a:solidFill>
                  <a:prstClr val="black"/>
                </a:solidFill>
                <a:latin typeface="+mj-lt"/>
                <a:ea typeface="Meiryo UI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0A4AF5E-101A-455D-81AB-CB3B3375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857" y="1173512"/>
            <a:ext cx="5838323" cy="2974745"/>
          </a:xfrm>
          <a:prstGeom prst="rect">
            <a:avLst/>
          </a:prstGeom>
        </p:spPr>
      </p:pic>
      <p:pic>
        <p:nvPicPr>
          <p:cNvPr id="50" name="Picture 49" descr="Graphical user interface, application, Word, website&#10;&#10;Description automatically generated">
            <a:extLst>
              <a:ext uri="{FF2B5EF4-FFF2-40B4-BE49-F238E27FC236}">
                <a16:creationId xmlns:a16="http://schemas.microsoft.com/office/drawing/2014/main" id="{EE124CE2-242C-4768-91CC-6E7397F8D9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3209"/>
          <a:stretch/>
        </p:blipFill>
        <p:spPr>
          <a:xfrm>
            <a:off x="8530654" y="2645137"/>
            <a:ext cx="2494457" cy="11864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541B824-6827-469C-A72C-21E4E2625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475" y="2892051"/>
            <a:ext cx="1748999" cy="1230519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4839FE8-16C7-4BFC-A882-82F69B802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608" y="2299578"/>
            <a:ext cx="1749000" cy="1230518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0F6AF22-8C97-4241-927E-1CBA84339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68" y="1624688"/>
            <a:ext cx="1993698" cy="123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159D3F76-0981-452C-A15A-D15CCFE6FCD7}"/>
              </a:ext>
            </a:extLst>
          </p:cNvPr>
          <p:cNvSpPr/>
          <p:nvPr/>
        </p:nvSpPr>
        <p:spPr>
          <a:xfrm flipH="1">
            <a:off x="2874546" y="2093482"/>
            <a:ext cx="510156" cy="112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55" name="テキスト ボックス 4">
            <a:extLst>
              <a:ext uri="{FF2B5EF4-FFF2-40B4-BE49-F238E27FC236}">
                <a16:creationId xmlns:a16="http://schemas.microsoft.com/office/drawing/2014/main" id="{3611526B-E4B1-4809-9E00-49C1BE423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0" y="955793"/>
            <a:ext cx="3476000" cy="595303"/>
          </a:xfrm>
          <a:prstGeom prst="rect">
            <a:avLst/>
          </a:prstGeom>
          <a:noFill/>
          <a:ln>
            <a:noFill/>
          </a:ln>
        </p:spPr>
        <p:txBody>
          <a:bodyPr wrap="square" lIns="0" tIns="35963" rIns="0" bIns="35963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1199" b="1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BAS Control system</a:t>
            </a:r>
          </a:p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Present utility system are automatic control by </a:t>
            </a: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graphic display monitoring, limitation alarm and remote </a:t>
            </a:r>
            <a:endParaRPr lang="en-US" altLang="ja-JP" sz="999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C1A96E8-889D-430E-87D5-26986811AE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511"/>
          <a:stretch/>
        </p:blipFill>
        <p:spPr>
          <a:xfrm>
            <a:off x="8926129" y="1702186"/>
            <a:ext cx="1553038" cy="825038"/>
          </a:xfrm>
          <a:prstGeom prst="rect">
            <a:avLst/>
          </a:prstGeom>
        </p:spPr>
      </p:pic>
      <p:pic>
        <p:nvPicPr>
          <p:cNvPr id="57" name="Picture 2" descr="image">
            <a:extLst>
              <a:ext uri="{FF2B5EF4-FFF2-40B4-BE49-F238E27FC236}">
                <a16:creationId xmlns:a16="http://schemas.microsoft.com/office/drawing/2014/main" id="{388AF9FB-5189-4D2C-9A2D-04C11A8DC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258" y="1693523"/>
            <a:ext cx="1462896" cy="82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87088273-3846-4293-8187-CFD6834B29DB}"/>
              </a:ext>
            </a:extLst>
          </p:cNvPr>
          <p:cNvSpPr/>
          <p:nvPr/>
        </p:nvSpPr>
        <p:spPr>
          <a:xfrm>
            <a:off x="9355938" y="1951420"/>
            <a:ext cx="1112490" cy="333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Temperature,</a:t>
            </a:r>
          </a:p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Humidity</a:t>
            </a:r>
            <a:endParaRPr kumimoji="1" lang="th-TH" sz="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EC96823-D079-4C30-BE4E-746AB44D0398}"/>
              </a:ext>
            </a:extLst>
          </p:cNvPr>
          <p:cNvSpPr/>
          <p:nvPr/>
        </p:nvSpPr>
        <p:spPr>
          <a:xfrm>
            <a:off x="10910735" y="1848167"/>
            <a:ext cx="898648" cy="316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CDA</a:t>
            </a:r>
          </a:p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Pressure &amp; Flow</a:t>
            </a:r>
            <a:endParaRPr kumimoji="1" lang="th-TH" sz="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24C51C5-5239-48E2-9BF6-BD0C8D1AD8C6}"/>
              </a:ext>
            </a:extLst>
          </p:cNvPr>
          <p:cNvSpPr/>
          <p:nvPr/>
        </p:nvSpPr>
        <p:spPr>
          <a:xfrm>
            <a:off x="8629870" y="1994089"/>
            <a:ext cx="224534" cy="58889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12FD50-74DB-447B-9B1D-C3EB3192346D}"/>
              </a:ext>
            </a:extLst>
          </p:cNvPr>
          <p:cNvSpPr txBox="1"/>
          <p:nvPr/>
        </p:nvSpPr>
        <p:spPr>
          <a:xfrm>
            <a:off x="3555211" y="818515"/>
            <a:ext cx="5555679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97" dirty="0"/>
              <a:t>System Diagram Development</a:t>
            </a:r>
          </a:p>
        </p:txBody>
      </p:sp>
      <p:sp>
        <p:nvSpPr>
          <p:cNvPr id="66" name="テキスト ボックス 4">
            <a:extLst>
              <a:ext uri="{FF2B5EF4-FFF2-40B4-BE49-F238E27FC236}">
                <a16:creationId xmlns:a16="http://schemas.microsoft.com/office/drawing/2014/main" id="{0F7C07D4-3441-46BA-9EBB-09D9AD5E9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2509" y="1267463"/>
            <a:ext cx="2951053" cy="410829"/>
          </a:xfrm>
          <a:prstGeom prst="rect">
            <a:avLst/>
          </a:prstGeom>
          <a:noFill/>
          <a:ln>
            <a:noFill/>
          </a:ln>
        </p:spPr>
        <p:txBody>
          <a:bodyPr wrap="square" lIns="0" tIns="35963" rIns="0" bIns="35963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Present display and sharing to user via web link</a:t>
            </a:r>
          </a:p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[some time difficult to access]</a:t>
            </a:r>
          </a:p>
        </p:txBody>
      </p:sp>
      <p:sp>
        <p:nvSpPr>
          <p:cNvPr id="67" name="Arrow: Bent 66">
            <a:extLst>
              <a:ext uri="{FF2B5EF4-FFF2-40B4-BE49-F238E27FC236}">
                <a16:creationId xmlns:a16="http://schemas.microsoft.com/office/drawing/2014/main" id="{3EA9DA5B-6C74-4A10-82CD-E93743783FC1}"/>
              </a:ext>
            </a:extLst>
          </p:cNvPr>
          <p:cNvSpPr/>
          <p:nvPr/>
        </p:nvSpPr>
        <p:spPr>
          <a:xfrm rot="10800000" flipH="1">
            <a:off x="7749086" y="2750684"/>
            <a:ext cx="662198" cy="779412"/>
          </a:xfrm>
          <a:prstGeom prst="bentArrow">
            <a:avLst>
              <a:gd name="adj1" fmla="val 40431"/>
              <a:gd name="adj2" fmla="val 48083"/>
              <a:gd name="adj3" fmla="val 29164"/>
              <a:gd name="adj4" fmla="val 416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CAB1206-F6A1-47C7-8B4F-59273C29973F}"/>
              </a:ext>
            </a:extLst>
          </p:cNvPr>
          <p:cNvSpPr txBox="1"/>
          <p:nvPr/>
        </p:nvSpPr>
        <p:spPr>
          <a:xfrm>
            <a:off x="6796600" y="3575182"/>
            <a:ext cx="2170129" cy="460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99" b="1" dirty="0"/>
              <a:t>Design Dashboard</a:t>
            </a:r>
          </a:p>
          <a:p>
            <a:r>
              <a:rPr lang="en-US" sz="1199" b="1" dirty="0"/>
              <a:t>To improve facility information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FC9429C-5903-4EF2-9866-7D3B0665A1D2}"/>
              </a:ext>
            </a:extLst>
          </p:cNvPr>
          <p:cNvSpPr/>
          <p:nvPr/>
        </p:nvSpPr>
        <p:spPr>
          <a:xfrm>
            <a:off x="6985995" y="2644570"/>
            <a:ext cx="4909760" cy="15525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B1B08A-C919-4F8C-AA42-CA3504DCE6F2}"/>
              </a:ext>
            </a:extLst>
          </p:cNvPr>
          <p:cNvCxnSpPr>
            <a:cxnSpLocks/>
          </p:cNvCxnSpPr>
          <p:nvPr/>
        </p:nvCxnSpPr>
        <p:spPr>
          <a:xfrm>
            <a:off x="6154001" y="4959230"/>
            <a:ext cx="1557377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3A1DADA-D5AA-42AD-A226-283BFC3E71C9}"/>
              </a:ext>
            </a:extLst>
          </p:cNvPr>
          <p:cNvCxnSpPr>
            <a:cxnSpLocks/>
          </p:cNvCxnSpPr>
          <p:nvPr/>
        </p:nvCxnSpPr>
        <p:spPr>
          <a:xfrm>
            <a:off x="5881769" y="4701764"/>
            <a:ext cx="572079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8DF4E2-8F97-48D8-A860-65DAFF8484A2}"/>
              </a:ext>
            </a:extLst>
          </p:cNvPr>
          <p:cNvCxnSpPr>
            <a:cxnSpLocks/>
          </p:cNvCxnSpPr>
          <p:nvPr/>
        </p:nvCxnSpPr>
        <p:spPr>
          <a:xfrm>
            <a:off x="6444422" y="5243538"/>
            <a:ext cx="1265931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060931-B481-4E8E-AB91-117D1873F2A6}"/>
              </a:ext>
            </a:extLst>
          </p:cNvPr>
          <p:cNvCxnSpPr>
            <a:cxnSpLocks/>
          </p:cNvCxnSpPr>
          <p:nvPr/>
        </p:nvCxnSpPr>
        <p:spPr>
          <a:xfrm>
            <a:off x="6738227" y="5527916"/>
            <a:ext cx="1265931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A9072CF3-28E5-42A8-877C-D660CEA79AD2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FAC Dashboard</a:t>
            </a:r>
            <a:endParaRPr lang="en-US" sz="1798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7098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AEADB53-94B0-4A7B-A48F-5F0C7F00A3EE}"/>
              </a:ext>
            </a:extLst>
          </p:cNvPr>
          <p:cNvSpPr/>
          <p:nvPr/>
        </p:nvSpPr>
        <p:spPr>
          <a:xfrm>
            <a:off x="0" y="-19776"/>
            <a:ext cx="12192000" cy="33869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90F3D-ECF1-42C5-87A2-C65765AA1F8C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Manpower</a:t>
            </a:r>
            <a:endParaRPr lang="en-US" sz="1798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5AE97533-0612-4728-AFA7-04CBCD25F30C}"/>
              </a:ext>
            </a:extLst>
          </p:cNvPr>
          <p:cNvSpPr/>
          <p:nvPr/>
        </p:nvSpPr>
        <p:spPr>
          <a:xfrm>
            <a:off x="9333905" y="619054"/>
            <a:ext cx="1484798" cy="785269"/>
          </a:xfrm>
          <a:prstGeom prst="cloudCallou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6" name="Picture 5" descr="A picture containing text, sign, clipart, pointing&#10;&#10;Description automatically generated">
            <a:extLst>
              <a:ext uri="{FF2B5EF4-FFF2-40B4-BE49-F238E27FC236}">
                <a16:creationId xmlns:a16="http://schemas.microsoft.com/office/drawing/2014/main" id="{451E98A8-C898-404F-B340-AB30CB0AB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89859" y="1575887"/>
            <a:ext cx="922770" cy="9059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2EFD77-1B09-4853-8A5A-E51751D12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6" y="546146"/>
            <a:ext cx="1194595" cy="539188"/>
          </a:xfrm>
        </p:spPr>
        <p:txBody>
          <a:bodyPr/>
          <a:lstStyle/>
          <a:p>
            <a:r>
              <a:rPr lang="en-US" dirty="0"/>
              <a:t>As Is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33A8D9-4F68-44A5-9CCA-063642546FD2}"/>
              </a:ext>
            </a:extLst>
          </p:cNvPr>
          <p:cNvSpPr/>
          <p:nvPr/>
        </p:nvSpPr>
        <p:spPr>
          <a:xfrm>
            <a:off x="319463" y="1143444"/>
            <a:ext cx="6479848" cy="164898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8873D-0C67-45A9-96CD-33BCE94990B0}"/>
              </a:ext>
            </a:extLst>
          </p:cNvPr>
          <p:cNvSpPr txBox="1"/>
          <p:nvPr/>
        </p:nvSpPr>
        <p:spPr>
          <a:xfrm>
            <a:off x="2436155" y="2515433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F406FE4D-825B-4BCB-8CF7-06B2549810E4}"/>
              </a:ext>
            </a:extLst>
          </p:cNvPr>
          <p:cNvSpPr/>
          <p:nvPr/>
        </p:nvSpPr>
        <p:spPr>
          <a:xfrm rot="10800000">
            <a:off x="6926192" y="1581693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20FD4-9FC8-499C-B7BC-C7898BAE1DE6}"/>
              </a:ext>
            </a:extLst>
          </p:cNvPr>
          <p:cNvSpPr txBox="1"/>
          <p:nvPr/>
        </p:nvSpPr>
        <p:spPr>
          <a:xfrm>
            <a:off x="8946937" y="2292197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EE541B54-6DA1-480B-B755-C861CC161E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74669" y="1575887"/>
            <a:ext cx="856966" cy="971995"/>
          </a:xfrm>
          <a:prstGeom prst="rect">
            <a:avLst/>
          </a:prstGeom>
        </p:spPr>
      </p:pic>
      <p:pic>
        <p:nvPicPr>
          <p:cNvPr id="13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F44C3520-FD05-4C54-B450-2F691F81D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448" y="1281943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3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B2E546E3-89AA-4611-BE66-56EC585020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66451" y="675649"/>
            <a:ext cx="1231037" cy="6720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B166A41-9EBF-4589-A53D-45B847DC9C8F}"/>
              </a:ext>
            </a:extLst>
          </p:cNvPr>
          <p:cNvSpPr/>
          <p:nvPr/>
        </p:nvSpPr>
        <p:spPr>
          <a:xfrm>
            <a:off x="3834439" y="1849092"/>
            <a:ext cx="744659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D3D3218-82D4-46FE-A68A-C21CA60801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16241" y="1510243"/>
            <a:ext cx="789752" cy="97199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ACA774-E715-4C9D-B869-B2A3FAAA75B6}"/>
              </a:ext>
            </a:extLst>
          </p:cNvPr>
          <p:cNvSpPr/>
          <p:nvPr/>
        </p:nvSpPr>
        <p:spPr>
          <a:xfrm>
            <a:off x="1575933" y="1843294"/>
            <a:ext cx="862556" cy="43088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87B323-48B5-43DB-86BB-A7B366CA35BA}"/>
              </a:ext>
            </a:extLst>
          </p:cNvPr>
          <p:cNvSpPr txBox="1"/>
          <p:nvPr/>
        </p:nvSpPr>
        <p:spPr>
          <a:xfrm>
            <a:off x="1638925" y="1910270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1844BA-1562-4C62-B8C2-77913008A57C}"/>
              </a:ext>
            </a:extLst>
          </p:cNvPr>
          <p:cNvSpPr txBox="1"/>
          <p:nvPr/>
        </p:nvSpPr>
        <p:spPr>
          <a:xfrm>
            <a:off x="450518" y="2478253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E7F45A11-F2C3-4779-ACD6-87FE88785A77}"/>
              </a:ext>
            </a:extLst>
          </p:cNvPr>
          <p:cNvGrpSpPr>
            <a:grpSpLocks/>
          </p:cNvGrpSpPr>
          <p:nvPr/>
        </p:nvGrpSpPr>
        <p:grpSpPr bwMode="auto">
          <a:xfrm>
            <a:off x="9008245" y="1281943"/>
            <a:ext cx="662650" cy="991138"/>
            <a:chOff x="1248694" y="752937"/>
            <a:chExt cx="186436" cy="27745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9CBE251-6168-4B37-8A04-6A45F43AD888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22" name="Flowchart: Delay 21">
              <a:extLst>
                <a:ext uri="{FF2B5EF4-FFF2-40B4-BE49-F238E27FC236}">
                  <a16:creationId xmlns:a16="http://schemas.microsoft.com/office/drawing/2014/main" id="{0781119E-08C1-43AF-8E6B-F404B77DD7F5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89922DF-84DF-412C-9B5D-CEA5E1DB91E3}"/>
              </a:ext>
            </a:extLst>
          </p:cNvPr>
          <p:cNvSpPr txBox="1"/>
          <p:nvPr/>
        </p:nvSpPr>
        <p:spPr>
          <a:xfrm>
            <a:off x="5071207" y="2523174"/>
            <a:ext cx="1159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in Excel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D2F128-DD95-45D8-88DB-D997DC0288DA}"/>
              </a:ext>
            </a:extLst>
          </p:cNvPr>
          <p:cNvSpPr/>
          <p:nvPr/>
        </p:nvSpPr>
        <p:spPr>
          <a:xfrm>
            <a:off x="0" y="3298482"/>
            <a:ext cx="12192000" cy="31122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25C1BF1-411D-44C0-ADEC-70B83BC50BD8}"/>
              </a:ext>
            </a:extLst>
          </p:cNvPr>
          <p:cNvSpPr/>
          <p:nvPr/>
        </p:nvSpPr>
        <p:spPr>
          <a:xfrm>
            <a:off x="1573599" y="4911109"/>
            <a:ext cx="862556" cy="43088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157768-3BF6-463F-9040-FE13A76D8C09}"/>
              </a:ext>
            </a:extLst>
          </p:cNvPr>
          <p:cNvSpPr txBox="1"/>
          <p:nvPr/>
        </p:nvSpPr>
        <p:spPr>
          <a:xfrm>
            <a:off x="452401" y="5683002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04271D-923E-4A26-8E22-2533189CA560}"/>
              </a:ext>
            </a:extLst>
          </p:cNvPr>
          <p:cNvSpPr/>
          <p:nvPr/>
        </p:nvSpPr>
        <p:spPr>
          <a:xfrm>
            <a:off x="173035" y="4302059"/>
            <a:ext cx="6626275" cy="164898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A35A30D7-8360-4334-AE2C-381EC2C15C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16241" y="4640556"/>
            <a:ext cx="789752" cy="97199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BD096C7-5DB6-44B7-AEB6-ADDC1BBB534B}"/>
              </a:ext>
            </a:extLst>
          </p:cNvPr>
          <p:cNvSpPr txBox="1"/>
          <p:nvPr/>
        </p:nvSpPr>
        <p:spPr>
          <a:xfrm>
            <a:off x="1638925" y="4995748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4FAADE89-B7B9-4E14-B9C9-4226FDE3B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10482" y="4640555"/>
            <a:ext cx="856966" cy="9719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A9D714-31C3-4D5E-9F77-ACB991E9E9A4}"/>
              </a:ext>
            </a:extLst>
          </p:cNvPr>
          <p:cNvSpPr txBox="1"/>
          <p:nvPr/>
        </p:nvSpPr>
        <p:spPr>
          <a:xfrm>
            <a:off x="2436154" y="5645856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pic>
        <p:nvPicPr>
          <p:cNvPr id="33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9DC30DA9-D636-4D57-8397-16B5B788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829" y="4357677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A75775E5-5AE4-4AB2-A495-1417AD0B5A6F}"/>
              </a:ext>
            </a:extLst>
          </p:cNvPr>
          <p:cNvSpPr/>
          <p:nvPr/>
        </p:nvSpPr>
        <p:spPr>
          <a:xfrm>
            <a:off x="3540483" y="5064998"/>
            <a:ext cx="1038613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34E45735-A8AA-4833-9D6F-3448E3CF9A89}"/>
              </a:ext>
            </a:extLst>
          </p:cNvPr>
          <p:cNvSpPr/>
          <p:nvPr/>
        </p:nvSpPr>
        <p:spPr>
          <a:xfrm rot="10800000">
            <a:off x="6928181" y="4810469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0A290D-661F-49F7-BFA6-C53291A010B4}"/>
              </a:ext>
            </a:extLst>
          </p:cNvPr>
          <p:cNvSpPr txBox="1"/>
          <p:nvPr/>
        </p:nvSpPr>
        <p:spPr>
          <a:xfrm>
            <a:off x="9008244" y="5310834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</a:t>
            </a:r>
          </a:p>
        </p:txBody>
      </p:sp>
      <p:grpSp>
        <p:nvGrpSpPr>
          <p:cNvPr id="37" name="Group 20">
            <a:extLst>
              <a:ext uri="{FF2B5EF4-FFF2-40B4-BE49-F238E27FC236}">
                <a16:creationId xmlns:a16="http://schemas.microsoft.com/office/drawing/2014/main" id="{5F0BE624-7C22-4F2E-A222-E2CCBDA466EB}"/>
              </a:ext>
            </a:extLst>
          </p:cNvPr>
          <p:cNvGrpSpPr>
            <a:grpSpLocks/>
          </p:cNvGrpSpPr>
          <p:nvPr/>
        </p:nvGrpSpPr>
        <p:grpSpPr bwMode="auto">
          <a:xfrm>
            <a:off x="9069552" y="4300580"/>
            <a:ext cx="662650" cy="991138"/>
            <a:chOff x="1248694" y="752937"/>
            <a:chExt cx="186436" cy="27745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76962B-95AE-4805-A0BC-838A937FE0BB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39" name="Flowchart: Delay 38">
              <a:extLst>
                <a:ext uri="{FF2B5EF4-FFF2-40B4-BE49-F238E27FC236}">
                  <a16:creationId xmlns:a16="http://schemas.microsoft.com/office/drawing/2014/main" id="{39339C6C-4892-42D2-B3F9-C7A18B0FEC40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4C54689-C077-4059-99D1-4969D4D7EFCE}"/>
              </a:ext>
            </a:extLst>
          </p:cNvPr>
          <p:cNvSpPr txBox="1"/>
          <p:nvPr/>
        </p:nvSpPr>
        <p:spPr>
          <a:xfrm>
            <a:off x="5144893" y="5616970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Dashboard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7C553F3-89FC-4020-8712-671AFABF457E}"/>
              </a:ext>
            </a:extLst>
          </p:cNvPr>
          <p:cNvSpPr txBox="1">
            <a:spLocks/>
          </p:cNvSpPr>
          <p:nvPr/>
        </p:nvSpPr>
        <p:spPr bwMode="gray">
          <a:xfrm>
            <a:off x="173035" y="3490848"/>
            <a:ext cx="1194595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8236" rtl="0" eaLnBrk="1" latinLnBrk="0" hangingPunct="1">
              <a:spcBef>
                <a:spcPct val="0"/>
              </a:spcBef>
              <a:buNone/>
              <a:defRPr kumimoji="1" sz="2797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dirty="0"/>
              <a:t>To Be</a:t>
            </a:r>
          </a:p>
        </p:txBody>
      </p:sp>
      <p:sp>
        <p:nvSpPr>
          <p:cNvPr id="43" name="Thought Bubble: Cloud 42">
            <a:extLst>
              <a:ext uri="{FF2B5EF4-FFF2-40B4-BE49-F238E27FC236}">
                <a16:creationId xmlns:a16="http://schemas.microsoft.com/office/drawing/2014/main" id="{2D7AD8BC-99B3-4925-A093-744A9B5FBA9F}"/>
              </a:ext>
            </a:extLst>
          </p:cNvPr>
          <p:cNvSpPr/>
          <p:nvPr/>
        </p:nvSpPr>
        <p:spPr>
          <a:xfrm>
            <a:off x="9287882" y="3386928"/>
            <a:ext cx="1484798" cy="785269"/>
          </a:xfrm>
          <a:prstGeom prst="cloud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EE14357-94CD-4364-9264-FE4B6E374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2399" y="4711940"/>
            <a:ext cx="1966221" cy="86050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FB37A91-BC94-4586-8474-10A7F323955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7362" t="6121" b="9211"/>
          <a:stretch/>
        </p:blipFill>
        <p:spPr>
          <a:xfrm>
            <a:off x="9523309" y="3489608"/>
            <a:ext cx="1013943" cy="5579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6865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986123"/>
              </p:ext>
            </p:extLst>
          </p:nvPr>
        </p:nvGraphicFramePr>
        <p:xfrm>
          <a:off x="1039791" y="1367362"/>
          <a:ext cx="10112417" cy="4123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300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4760145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4536972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38431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363135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375831">
                <a:tc>
                  <a:txBody>
                    <a:bodyPr/>
                    <a:lstStyle/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0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endParaRPr lang="th-TH" sz="15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endParaRPr lang="th-TH" sz="15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5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Technical</a:t>
            </a:r>
            <a:r>
              <a:rPr kumimoji="1" lang="th-TH" sz="14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: Data from database to create Chart on page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Homepage FAC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36" y="1762338"/>
            <a:ext cx="293390" cy="29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179" y="1747511"/>
            <a:ext cx="545465" cy="32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303" y="1704282"/>
            <a:ext cx="435093" cy="43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106" y="1795232"/>
            <a:ext cx="305194" cy="26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907378" y="1762736"/>
            <a:ext cx="345934" cy="29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108" y="2236938"/>
            <a:ext cx="441196" cy="44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602219" y="2042038"/>
            <a:ext cx="317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</a:t>
            </a:r>
            <a:r>
              <a:rPr lang="en-US" sz="1200" dirty="0">
                <a:cs typeface="Calibri" panose="020F0502020204030204" pitchFamily="34" charset="0"/>
              </a:rPr>
              <a:t>SP_Get_Realtime_Temp</a:t>
            </a:r>
          </a:p>
          <a:p>
            <a:r>
              <a:rPr lang="en-US" sz="1200" dirty="0"/>
              <a:t>Stored procedures :SP_Get_Utility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:SP_Get_Energy</a:t>
            </a:r>
            <a:endParaRPr lang="en-US" sz="1200" dirty="0">
              <a:cs typeface="Calibri" panose="020F0502020204030204" pitchFamily="34" charset="0"/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1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30C38C55-D013-4DC7-9E5E-F0B6812E9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94" y="1784098"/>
            <a:ext cx="292991" cy="292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3824C-76CE-464F-A1EF-592E4B0027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3968" y="2714545"/>
            <a:ext cx="4632541" cy="22490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D00C8E-4750-436E-BDD0-B286220C7071}"/>
              </a:ext>
            </a:extLst>
          </p:cNvPr>
          <p:cNvSpPr txBox="1"/>
          <p:nvPr/>
        </p:nvSpPr>
        <p:spPr>
          <a:xfrm>
            <a:off x="8156110" y="462610"/>
            <a:ext cx="3080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th-TH"/>
              <a:t>เทคนิคการสร้าง </a:t>
            </a:r>
            <a:r>
              <a:rPr lang="en-US" dirty="0"/>
              <a:t>Chart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985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4E8854-5A56-4FE6-801C-E716027BF62F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Project Assignment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6D46D-9A42-4F27-8A5E-3C87F6DB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255"/>
            <a:ext cx="12192000" cy="543780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28490A-80C1-4365-97E1-562646A76302}"/>
              </a:ext>
            </a:extLst>
          </p:cNvPr>
          <p:cNvSpPr/>
          <p:nvPr/>
        </p:nvSpPr>
        <p:spPr>
          <a:xfrm>
            <a:off x="1823898" y="4552950"/>
            <a:ext cx="1695590" cy="1178719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90F15B8D-559D-4218-AD32-4313E13D8AF9}"/>
              </a:ext>
            </a:extLst>
          </p:cNvPr>
          <p:cNvSpPr/>
          <p:nvPr/>
        </p:nvSpPr>
        <p:spPr>
          <a:xfrm flipV="1">
            <a:off x="645459" y="4167413"/>
            <a:ext cx="959223" cy="1272988"/>
          </a:xfrm>
          <a:prstGeom prst="ben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C49AE-7438-4DBC-A836-09BC0BAD6AA8}"/>
              </a:ext>
            </a:extLst>
          </p:cNvPr>
          <p:cNvSpPr txBox="1"/>
          <p:nvPr/>
        </p:nvSpPr>
        <p:spPr>
          <a:xfrm>
            <a:off x="140820" y="3767304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/>
              <a:t>Assignment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41BFC-EE71-4433-A994-A72FB90F7C1F}"/>
              </a:ext>
            </a:extLst>
          </p:cNvPr>
          <p:cNvSpPr txBox="1"/>
          <p:nvPr/>
        </p:nvSpPr>
        <p:spPr>
          <a:xfrm>
            <a:off x="316427" y="584209"/>
            <a:ext cx="4883102" cy="3690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98" b="1" dirty="0">
                <a:latin typeface="Meiryo UI"/>
                <a:ea typeface="Meiryo UI"/>
                <a:cs typeface="Arial" panose="020B0604020202020204" pitchFamily="34" charset="0"/>
              </a:rPr>
              <a:t>The task that assign to this internship.</a:t>
            </a:r>
            <a:endParaRPr lang="en-US" sz="2797" dirty="0"/>
          </a:p>
        </p:txBody>
      </p:sp>
    </p:spTree>
    <p:extLst>
      <p:ext uri="{BB962C8B-B14F-4D97-AF65-F5344CB8AC3E}">
        <p14:creationId xmlns:p14="http://schemas.microsoft.com/office/powerpoint/2010/main" val="4149673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2">
                <a:lumMod val="7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7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588A414-617F-4601-9AE3-621229A34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6" y="435547"/>
            <a:ext cx="6737283" cy="6182357"/>
          </a:xfrm>
          <a:custGeom>
            <a:avLst/>
            <a:gdLst>
              <a:gd name="connsiteX0" fmla="*/ 3069308 w 6737283"/>
              <a:gd name="connsiteY0" fmla="*/ 4700856 h 6182357"/>
              <a:gd name="connsiteX1" fmla="*/ 3741219 w 6737283"/>
              <a:gd name="connsiteY1" fmla="*/ 4700856 h 6182357"/>
              <a:gd name="connsiteX2" fmla="*/ 3772851 w 6737283"/>
              <a:gd name="connsiteY2" fmla="*/ 4705057 h 6182357"/>
              <a:gd name="connsiteX3" fmla="*/ 3794606 w 6737283"/>
              <a:gd name="connsiteY3" fmla="*/ 4714179 h 6182357"/>
              <a:gd name="connsiteX4" fmla="*/ 3781311 w 6737283"/>
              <a:gd name="connsiteY4" fmla="*/ 4737174 h 6182357"/>
              <a:gd name="connsiteX5" fmla="*/ 3310253 w 6737283"/>
              <a:gd name="connsiteY5" fmla="*/ 5551879 h 6182357"/>
              <a:gd name="connsiteX6" fmla="*/ 3029608 w 6737283"/>
              <a:gd name="connsiteY6" fmla="*/ 5714986 h 6182357"/>
              <a:gd name="connsiteX7" fmla="*/ 2804018 w 6737283"/>
              <a:gd name="connsiteY7" fmla="*/ 5714986 h 6182357"/>
              <a:gd name="connsiteX8" fmla="*/ 2777702 w 6737283"/>
              <a:gd name="connsiteY8" fmla="*/ 5714986 h 6182357"/>
              <a:gd name="connsiteX9" fmla="*/ 2752590 w 6737283"/>
              <a:gd name="connsiteY9" fmla="*/ 5671743 h 6182357"/>
              <a:gd name="connsiteX10" fmla="*/ 2629591 w 6737283"/>
              <a:gd name="connsiteY10" fmla="*/ 5459928 h 6182357"/>
              <a:gd name="connsiteX11" fmla="*/ 2629591 w 6737283"/>
              <a:gd name="connsiteY11" fmla="*/ 5341369 h 6182357"/>
              <a:gd name="connsiteX12" fmla="*/ 2966273 w 6737283"/>
              <a:gd name="connsiteY12" fmla="*/ 4761581 h 6182357"/>
              <a:gd name="connsiteX13" fmla="*/ 3069308 w 6737283"/>
              <a:gd name="connsiteY13" fmla="*/ 4700856 h 6182357"/>
              <a:gd name="connsiteX14" fmla="*/ 1224901 w 6737283"/>
              <a:gd name="connsiteY14" fmla="*/ 1955792 h 6182357"/>
              <a:gd name="connsiteX15" fmla="*/ 3029608 w 6737283"/>
              <a:gd name="connsiteY15" fmla="*/ 1955792 h 6182357"/>
              <a:gd name="connsiteX16" fmla="*/ 3310253 w 6737283"/>
              <a:gd name="connsiteY16" fmla="*/ 2118897 h 6182357"/>
              <a:gd name="connsiteX17" fmla="*/ 4210658 w 6737283"/>
              <a:gd name="connsiteY17" fmla="*/ 3676167 h 6182357"/>
              <a:gd name="connsiteX18" fmla="*/ 4210658 w 6737283"/>
              <a:gd name="connsiteY18" fmla="*/ 3994611 h 6182357"/>
              <a:gd name="connsiteX19" fmla="*/ 3876332 w 6737283"/>
              <a:gd name="connsiteY19" fmla="*/ 4572836 h 6182357"/>
              <a:gd name="connsiteX20" fmla="*/ 3848155 w 6737283"/>
              <a:gd name="connsiteY20" fmla="*/ 4621566 h 6182357"/>
              <a:gd name="connsiteX21" fmla="*/ 3849147 w 6737283"/>
              <a:gd name="connsiteY21" fmla="*/ 4621982 h 6182357"/>
              <a:gd name="connsiteX22" fmla="*/ 3898871 w 6737283"/>
              <a:gd name="connsiteY22" fmla="*/ 4672132 h 6182357"/>
              <a:gd name="connsiteX23" fmla="*/ 4277007 w 6737283"/>
              <a:gd name="connsiteY23" fmla="*/ 5326128 h 6182357"/>
              <a:gd name="connsiteX24" fmla="*/ 4277007 w 6737283"/>
              <a:gd name="connsiteY24" fmla="*/ 5459864 h 6182357"/>
              <a:gd name="connsiteX25" fmla="*/ 3898871 w 6737283"/>
              <a:gd name="connsiteY25" fmla="*/ 6113858 h 6182357"/>
              <a:gd name="connsiteX26" fmla="*/ 3781008 w 6737283"/>
              <a:gd name="connsiteY26" fmla="*/ 6182357 h 6182357"/>
              <a:gd name="connsiteX27" fmla="*/ 3023097 w 6737283"/>
              <a:gd name="connsiteY27" fmla="*/ 6182357 h 6182357"/>
              <a:gd name="connsiteX28" fmla="*/ 2906873 w 6737283"/>
              <a:gd name="connsiteY28" fmla="*/ 6113858 h 6182357"/>
              <a:gd name="connsiteX29" fmla="*/ 2703171 w 6737283"/>
              <a:gd name="connsiteY29" fmla="*/ 5763071 h 6182357"/>
              <a:gd name="connsiteX30" fmla="*/ 2680160 w 6737283"/>
              <a:gd name="connsiteY30" fmla="*/ 5723442 h 6182357"/>
              <a:gd name="connsiteX31" fmla="*/ 2698266 w 6737283"/>
              <a:gd name="connsiteY31" fmla="*/ 5723442 h 6182357"/>
              <a:gd name="connsiteX32" fmla="*/ 2783847 w 6737283"/>
              <a:gd name="connsiteY32" fmla="*/ 5723442 h 6182357"/>
              <a:gd name="connsiteX33" fmla="*/ 2821024 w 6737283"/>
              <a:gd name="connsiteY33" fmla="*/ 5787465 h 6182357"/>
              <a:gd name="connsiteX34" fmla="*/ 2963061 w 6737283"/>
              <a:gd name="connsiteY34" fmla="*/ 6032063 h 6182357"/>
              <a:gd name="connsiteX35" fmla="*/ 3066098 w 6737283"/>
              <a:gd name="connsiteY35" fmla="*/ 6092789 h 6182357"/>
              <a:gd name="connsiteX36" fmla="*/ 3738009 w 6737283"/>
              <a:gd name="connsiteY36" fmla="*/ 6092789 h 6182357"/>
              <a:gd name="connsiteX37" fmla="*/ 3842495 w 6737283"/>
              <a:gd name="connsiteY37" fmla="*/ 6032063 h 6182357"/>
              <a:gd name="connsiteX38" fmla="*/ 4177725 w 6737283"/>
              <a:gd name="connsiteY38" fmla="*/ 5452277 h 6182357"/>
              <a:gd name="connsiteX39" fmla="*/ 4177725 w 6737283"/>
              <a:gd name="connsiteY39" fmla="*/ 5333715 h 6182357"/>
              <a:gd name="connsiteX40" fmla="*/ 3842495 w 6737283"/>
              <a:gd name="connsiteY40" fmla="*/ 4753929 h 6182357"/>
              <a:gd name="connsiteX41" fmla="*/ 3798415 w 6737283"/>
              <a:gd name="connsiteY41" fmla="*/ 4709469 h 6182357"/>
              <a:gd name="connsiteX42" fmla="*/ 3793314 w 6737283"/>
              <a:gd name="connsiteY42" fmla="*/ 4707332 h 6182357"/>
              <a:gd name="connsiteX43" fmla="*/ 3820658 w 6737283"/>
              <a:gd name="connsiteY43" fmla="*/ 4660042 h 6182357"/>
              <a:gd name="connsiteX44" fmla="*/ 3840992 w 6737283"/>
              <a:gd name="connsiteY44" fmla="*/ 4624871 h 6182357"/>
              <a:gd name="connsiteX45" fmla="*/ 3819901 w 6737283"/>
              <a:gd name="connsiteY45" fmla="*/ 4616027 h 6182357"/>
              <a:gd name="connsiteX46" fmla="*/ 3784220 w 6737283"/>
              <a:gd name="connsiteY46" fmla="*/ 4611287 h 6182357"/>
              <a:gd name="connsiteX47" fmla="*/ 3026308 w 6737283"/>
              <a:gd name="connsiteY47" fmla="*/ 4611287 h 6182357"/>
              <a:gd name="connsiteX48" fmla="*/ 2910085 w 6737283"/>
              <a:gd name="connsiteY48" fmla="*/ 4679784 h 6182357"/>
              <a:gd name="connsiteX49" fmla="*/ 2530311 w 6737283"/>
              <a:gd name="connsiteY49" fmla="*/ 5333780 h 6182357"/>
              <a:gd name="connsiteX50" fmla="*/ 2530311 w 6737283"/>
              <a:gd name="connsiteY50" fmla="*/ 5467516 h 6182357"/>
              <a:gd name="connsiteX51" fmla="*/ 2655665 w 6737283"/>
              <a:gd name="connsiteY51" fmla="*/ 5683385 h 6182357"/>
              <a:gd name="connsiteX52" fmla="*/ 2674016 w 6737283"/>
              <a:gd name="connsiteY52" fmla="*/ 5714986 h 6182357"/>
              <a:gd name="connsiteX53" fmla="*/ 2589006 w 6737283"/>
              <a:gd name="connsiteY53" fmla="*/ 5714986 h 6182357"/>
              <a:gd name="connsiteX54" fmla="*/ 1224901 w 6737283"/>
              <a:gd name="connsiteY54" fmla="*/ 5714986 h 6182357"/>
              <a:gd name="connsiteX55" fmla="*/ 948152 w 6737283"/>
              <a:gd name="connsiteY55" fmla="*/ 5551879 h 6182357"/>
              <a:gd name="connsiteX56" fmla="*/ 43852 w 6737283"/>
              <a:gd name="connsiteY56" fmla="*/ 3994611 h 6182357"/>
              <a:gd name="connsiteX57" fmla="*/ 43852 w 6737283"/>
              <a:gd name="connsiteY57" fmla="*/ 3676167 h 6182357"/>
              <a:gd name="connsiteX58" fmla="*/ 948152 w 6737283"/>
              <a:gd name="connsiteY58" fmla="*/ 2118897 h 6182357"/>
              <a:gd name="connsiteX59" fmla="*/ 1224901 w 6737283"/>
              <a:gd name="connsiteY59" fmla="*/ 1955792 h 6182357"/>
              <a:gd name="connsiteX60" fmla="*/ 4371721 w 6737283"/>
              <a:gd name="connsiteY60" fmla="*/ 407983 h 6182357"/>
              <a:gd name="connsiteX61" fmla="*/ 5796147 w 6737283"/>
              <a:gd name="connsiteY61" fmla="*/ 407983 h 6182357"/>
              <a:gd name="connsiteX62" fmla="*/ 5999635 w 6737283"/>
              <a:gd name="connsiteY62" fmla="*/ 524399 h 6182357"/>
              <a:gd name="connsiteX63" fmla="*/ 6711847 w 6737283"/>
              <a:gd name="connsiteY63" fmla="*/ 1779100 h 6182357"/>
              <a:gd name="connsiteX64" fmla="*/ 6711847 w 6737283"/>
              <a:gd name="connsiteY64" fmla="*/ 2020556 h 6182357"/>
              <a:gd name="connsiteX65" fmla="*/ 5999635 w 6737283"/>
              <a:gd name="connsiteY65" fmla="*/ 3275255 h 6182357"/>
              <a:gd name="connsiteX66" fmla="*/ 5796147 w 6737283"/>
              <a:gd name="connsiteY66" fmla="*/ 3391671 h 6182357"/>
              <a:gd name="connsiteX67" fmla="*/ 4371721 w 6737283"/>
              <a:gd name="connsiteY67" fmla="*/ 3391671 h 6182357"/>
              <a:gd name="connsiteX68" fmla="*/ 4168234 w 6737283"/>
              <a:gd name="connsiteY68" fmla="*/ 3275255 h 6182357"/>
              <a:gd name="connsiteX69" fmla="*/ 3456021 w 6737283"/>
              <a:gd name="connsiteY69" fmla="*/ 2020556 h 6182357"/>
              <a:gd name="connsiteX70" fmla="*/ 3456021 w 6737283"/>
              <a:gd name="connsiteY70" fmla="*/ 1779100 h 6182357"/>
              <a:gd name="connsiteX71" fmla="*/ 4168234 w 6737283"/>
              <a:gd name="connsiteY71" fmla="*/ 524399 h 6182357"/>
              <a:gd name="connsiteX72" fmla="*/ 4371721 w 6737283"/>
              <a:gd name="connsiteY72" fmla="*/ 407983 h 6182357"/>
              <a:gd name="connsiteX73" fmla="*/ 2333648 w 6737283"/>
              <a:gd name="connsiteY73" fmla="*/ 0 h 6182357"/>
              <a:gd name="connsiteX74" fmla="*/ 3181225 w 6737283"/>
              <a:gd name="connsiteY74" fmla="*/ 0 h 6182357"/>
              <a:gd name="connsiteX75" fmla="*/ 3302308 w 6737283"/>
              <a:gd name="connsiteY75" fmla="*/ 69272 h 6182357"/>
              <a:gd name="connsiteX76" fmla="*/ 3726096 w 6737283"/>
              <a:gd name="connsiteY76" fmla="*/ 815858 h 6182357"/>
              <a:gd name="connsiteX77" fmla="*/ 3726096 w 6737283"/>
              <a:gd name="connsiteY77" fmla="*/ 959532 h 6182357"/>
              <a:gd name="connsiteX78" fmla="*/ 3302308 w 6737283"/>
              <a:gd name="connsiteY78" fmla="*/ 1706117 h 6182357"/>
              <a:gd name="connsiteX79" fmla="*/ 3181225 w 6737283"/>
              <a:gd name="connsiteY79" fmla="*/ 1775389 h 6182357"/>
              <a:gd name="connsiteX80" fmla="*/ 2333648 w 6737283"/>
              <a:gd name="connsiteY80" fmla="*/ 1775389 h 6182357"/>
              <a:gd name="connsiteX81" fmla="*/ 2212565 w 6737283"/>
              <a:gd name="connsiteY81" fmla="*/ 1706117 h 6182357"/>
              <a:gd name="connsiteX82" fmla="*/ 1788776 w 6737283"/>
              <a:gd name="connsiteY82" fmla="*/ 959532 h 6182357"/>
              <a:gd name="connsiteX83" fmla="*/ 1788776 w 6737283"/>
              <a:gd name="connsiteY83" fmla="*/ 815858 h 6182357"/>
              <a:gd name="connsiteX84" fmla="*/ 2212565 w 6737283"/>
              <a:gd name="connsiteY84" fmla="*/ 69272 h 6182357"/>
              <a:gd name="connsiteX85" fmla="*/ 2333648 w 6737283"/>
              <a:gd name="connsiteY85" fmla="*/ 0 h 618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3" h="6182357">
                <a:moveTo>
                  <a:pt x="3069308" y="4700856"/>
                </a:moveTo>
                <a:cubicBezTo>
                  <a:pt x="3069308" y="4700856"/>
                  <a:pt x="3069308" y="4700856"/>
                  <a:pt x="3741219" y="4700856"/>
                </a:cubicBezTo>
                <a:cubicBezTo>
                  <a:pt x="3752103" y="4700856"/>
                  <a:pt x="3762716" y="4702301"/>
                  <a:pt x="3772851" y="4705057"/>
                </a:cubicBezTo>
                <a:lnTo>
                  <a:pt x="3794606" y="4714179"/>
                </a:lnTo>
                <a:lnTo>
                  <a:pt x="3781311" y="4737174"/>
                </a:lnTo>
                <a:cubicBezTo>
                  <a:pt x="3661094" y="4945091"/>
                  <a:pt x="3507217" y="5211226"/>
                  <a:pt x="3310253" y="5551879"/>
                </a:cubicBezTo>
                <a:cubicBezTo>
                  <a:pt x="3251787" y="5652849"/>
                  <a:pt x="3146543" y="5714986"/>
                  <a:pt x="3029608" y="5714986"/>
                </a:cubicBezTo>
                <a:cubicBezTo>
                  <a:pt x="3029608" y="5714986"/>
                  <a:pt x="3029608" y="5714986"/>
                  <a:pt x="2804018" y="5714986"/>
                </a:cubicBezTo>
                <a:lnTo>
                  <a:pt x="2777702" y="5714986"/>
                </a:lnTo>
                <a:lnTo>
                  <a:pt x="2752590" y="5671743"/>
                </a:lnTo>
                <a:cubicBezTo>
                  <a:pt x="2717624" y="5611527"/>
                  <a:pt x="2676937" y="5541461"/>
                  <a:pt x="2629591" y="5459928"/>
                </a:cubicBezTo>
                <a:cubicBezTo>
                  <a:pt x="2607825" y="5423781"/>
                  <a:pt x="2607825" y="5377515"/>
                  <a:pt x="2629591" y="5341369"/>
                </a:cubicBezTo>
                <a:cubicBezTo>
                  <a:pt x="2629591" y="5341369"/>
                  <a:pt x="2629591" y="5341369"/>
                  <a:pt x="2966273" y="4761581"/>
                </a:cubicBezTo>
                <a:cubicBezTo>
                  <a:pt x="2986591" y="4723990"/>
                  <a:pt x="3027222" y="4700856"/>
                  <a:pt x="3069308" y="4700856"/>
                </a:cubicBezTo>
                <a:close/>
                <a:moveTo>
                  <a:pt x="1224901" y="1955792"/>
                </a:moveTo>
                <a:cubicBezTo>
                  <a:pt x="1224901" y="1955792"/>
                  <a:pt x="1224901" y="1955792"/>
                  <a:pt x="3029608" y="1955792"/>
                </a:cubicBezTo>
                <a:cubicBezTo>
                  <a:pt x="3146543" y="1955792"/>
                  <a:pt x="3251787" y="2017927"/>
                  <a:pt x="3310253" y="2118897"/>
                </a:cubicBezTo>
                <a:cubicBezTo>
                  <a:pt x="3310253" y="2118897"/>
                  <a:pt x="3310253" y="2118897"/>
                  <a:pt x="4210658" y="3676167"/>
                </a:cubicBezTo>
                <a:cubicBezTo>
                  <a:pt x="4269127" y="3773254"/>
                  <a:pt x="4269127" y="3897524"/>
                  <a:pt x="4210658" y="3994611"/>
                </a:cubicBezTo>
                <a:cubicBezTo>
                  <a:pt x="4210658" y="3994611"/>
                  <a:pt x="4210658" y="3994611"/>
                  <a:pt x="3876332" y="4572836"/>
                </a:cubicBezTo>
                <a:lnTo>
                  <a:pt x="3848155" y="4621566"/>
                </a:lnTo>
                <a:lnTo>
                  <a:pt x="3849147" y="4621982"/>
                </a:lnTo>
                <a:cubicBezTo>
                  <a:pt x="3869405" y="4633806"/>
                  <a:pt x="3886592" y="4650930"/>
                  <a:pt x="3898871" y="4672132"/>
                </a:cubicBezTo>
                <a:cubicBezTo>
                  <a:pt x="3898871" y="4672132"/>
                  <a:pt x="3898871" y="4672132"/>
                  <a:pt x="4277007" y="5326128"/>
                </a:cubicBezTo>
                <a:cubicBezTo>
                  <a:pt x="4301562" y="5366901"/>
                  <a:pt x="4301562" y="5419090"/>
                  <a:pt x="4277007" y="5459864"/>
                </a:cubicBezTo>
                <a:cubicBezTo>
                  <a:pt x="4277007" y="5459864"/>
                  <a:pt x="4277007" y="5459864"/>
                  <a:pt x="3898871" y="6113858"/>
                </a:cubicBezTo>
                <a:cubicBezTo>
                  <a:pt x="3874315" y="6156262"/>
                  <a:pt x="3830117" y="6182357"/>
                  <a:pt x="3781008" y="6182357"/>
                </a:cubicBezTo>
                <a:cubicBezTo>
                  <a:pt x="3781008" y="6182357"/>
                  <a:pt x="3781008" y="6182357"/>
                  <a:pt x="3023097" y="6182357"/>
                </a:cubicBezTo>
                <a:cubicBezTo>
                  <a:pt x="2975624" y="6182357"/>
                  <a:pt x="2929791" y="6156262"/>
                  <a:pt x="2906873" y="6113858"/>
                </a:cubicBezTo>
                <a:cubicBezTo>
                  <a:pt x="2906873" y="6113858"/>
                  <a:pt x="2906873" y="6113858"/>
                  <a:pt x="2703171" y="5763071"/>
                </a:cubicBezTo>
                <a:lnTo>
                  <a:pt x="2680160" y="5723442"/>
                </a:lnTo>
                <a:lnTo>
                  <a:pt x="2698266" y="5723442"/>
                </a:lnTo>
                <a:lnTo>
                  <a:pt x="2783847" y="5723442"/>
                </a:lnTo>
                <a:lnTo>
                  <a:pt x="2821024" y="5787465"/>
                </a:lnTo>
                <a:cubicBezTo>
                  <a:pt x="2963061" y="6032063"/>
                  <a:pt x="2963061" y="6032063"/>
                  <a:pt x="2963061" y="6032063"/>
                </a:cubicBezTo>
                <a:cubicBezTo>
                  <a:pt x="2983379" y="6069654"/>
                  <a:pt x="3024013" y="6092789"/>
                  <a:pt x="3066098" y="6092789"/>
                </a:cubicBezTo>
                <a:cubicBezTo>
                  <a:pt x="3738009" y="6092789"/>
                  <a:pt x="3738009" y="6092789"/>
                  <a:pt x="3738009" y="6092789"/>
                </a:cubicBezTo>
                <a:cubicBezTo>
                  <a:pt x="3781544" y="6092789"/>
                  <a:pt x="3820727" y="6069654"/>
                  <a:pt x="3842495" y="6032063"/>
                </a:cubicBezTo>
                <a:cubicBezTo>
                  <a:pt x="4177725" y="5452277"/>
                  <a:pt x="4177725" y="5452277"/>
                  <a:pt x="4177725" y="5452277"/>
                </a:cubicBezTo>
                <a:cubicBezTo>
                  <a:pt x="4199493" y="5416129"/>
                  <a:pt x="4199493" y="5369862"/>
                  <a:pt x="4177725" y="5333715"/>
                </a:cubicBezTo>
                <a:cubicBezTo>
                  <a:pt x="3842495" y="4753929"/>
                  <a:pt x="3842495" y="4753929"/>
                  <a:pt x="3842495" y="4753929"/>
                </a:cubicBezTo>
                <a:cubicBezTo>
                  <a:pt x="3831611" y="4735132"/>
                  <a:pt x="3816373" y="4719950"/>
                  <a:pt x="3798415" y="4709469"/>
                </a:cubicBezTo>
                <a:lnTo>
                  <a:pt x="3793314" y="4707332"/>
                </a:lnTo>
                <a:lnTo>
                  <a:pt x="3820658" y="4660042"/>
                </a:lnTo>
                <a:lnTo>
                  <a:pt x="3840992" y="4624871"/>
                </a:lnTo>
                <a:lnTo>
                  <a:pt x="3819901" y="4616027"/>
                </a:lnTo>
                <a:cubicBezTo>
                  <a:pt x="3808467" y="4612917"/>
                  <a:pt x="3796497" y="4611287"/>
                  <a:pt x="3784220" y="4611287"/>
                </a:cubicBezTo>
                <a:cubicBezTo>
                  <a:pt x="3026308" y="4611287"/>
                  <a:pt x="3026308" y="4611287"/>
                  <a:pt x="3026308" y="4611287"/>
                </a:cubicBezTo>
                <a:cubicBezTo>
                  <a:pt x="2978837" y="4611287"/>
                  <a:pt x="2933002" y="4637381"/>
                  <a:pt x="2910085" y="4679784"/>
                </a:cubicBezTo>
                <a:cubicBezTo>
                  <a:pt x="2530311" y="5333780"/>
                  <a:pt x="2530311" y="5333780"/>
                  <a:pt x="2530311" y="5333780"/>
                </a:cubicBezTo>
                <a:cubicBezTo>
                  <a:pt x="2505755" y="5374553"/>
                  <a:pt x="2505755" y="5426742"/>
                  <a:pt x="2530311" y="5467516"/>
                </a:cubicBezTo>
                <a:cubicBezTo>
                  <a:pt x="2577782" y="5549264"/>
                  <a:pt x="2619319" y="5620796"/>
                  <a:pt x="2655665" y="5683385"/>
                </a:cubicBezTo>
                <a:lnTo>
                  <a:pt x="2674016" y="5714986"/>
                </a:lnTo>
                <a:lnTo>
                  <a:pt x="2589006" y="5714986"/>
                </a:lnTo>
                <a:cubicBezTo>
                  <a:pt x="2324645" y="5714986"/>
                  <a:pt x="1901667" y="5714986"/>
                  <a:pt x="1224901" y="5714986"/>
                </a:cubicBezTo>
                <a:cubicBezTo>
                  <a:pt x="1111864" y="5714986"/>
                  <a:pt x="1002723" y="5652849"/>
                  <a:pt x="948152" y="5551879"/>
                </a:cubicBezTo>
                <a:cubicBezTo>
                  <a:pt x="948152" y="5551879"/>
                  <a:pt x="948152" y="5551879"/>
                  <a:pt x="43852" y="3994611"/>
                </a:cubicBezTo>
                <a:cubicBezTo>
                  <a:pt x="-14617" y="3897524"/>
                  <a:pt x="-14617" y="3773254"/>
                  <a:pt x="43852" y="3676167"/>
                </a:cubicBezTo>
                <a:cubicBezTo>
                  <a:pt x="43852" y="3676167"/>
                  <a:pt x="43852" y="3676167"/>
                  <a:pt x="948152" y="2118897"/>
                </a:cubicBezTo>
                <a:cubicBezTo>
                  <a:pt x="1002723" y="2017927"/>
                  <a:pt x="1111864" y="1955792"/>
                  <a:pt x="1224901" y="1955792"/>
                </a:cubicBezTo>
                <a:close/>
                <a:moveTo>
                  <a:pt x="4371721" y="407983"/>
                </a:moveTo>
                <a:cubicBezTo>
                  <a:pt x="5796147" y="407983"/>
                  <a:pt x="5796147" y="407983"/>
                  <a:pt x="5796147" y="407983"/>
                </a:cubicBezTo>
                <a:cubicBezTo>
                  <a:pt x="5868215" y="407983"/>
                  <a:pt x="5961482" y="459723"/>
                  <a:pt x="5999635" y="524399"/>
                </a:cubicBezTo>
                <a:cubicBezTo>
                  <a:pt x="6711847" y="1779100"/>
                  <a:pt x="6711847" y="1779100"/>
                  <a:pt x="6711847" y="1779100"/>
                </a:cubicBezTo>
                <a:cubicBezTo>
                  <a:pt x="6745762" y="1848087"/>
                  <a:pt x="6745762" y="1951567"/>
                  <a:pt x="6711847" y="2020556"/>
                </a:cubicBezTo>
                <a:cubicBezTo>
                  <a:pt x="5999635" y="3275255"/>
                  <a:pt x="5999635" y="3275255"/>
                  <a:pt x="5999635" y="3275255"/>
                </a:cubicBezTo>
                <a:cubicBezTo>
                  <a:pt x="5961482" y="3339932"/>
                  <a:pt x="5868215" y="3391671"/>
                  <a:pt x="5796147" y="3391671"/>
                </a:cubicBezTo>
                <a:lnTo>
                  <a:pt x="4371721" y="3391671"/>
                </a:lnTo>
                <a:cubicBezTo>
                  <a:pt x="4295414" y="3391671"/>
                  <a:pt x="4202149" y="3339932"/>
                  <a:pt x="4168234" y="3275255"/>
                </a:cubicBezTo>
                <a:cubicBezTo>
                  <a:pt x="3456021" y="2020556"/>
                  <a:pt x="3456021" y="2020556"/>
                  <a:pt x="3456021" y="2020556"/>
                </a:cubicBezTo>
                <a:cubicBezTo>
                  <a:pt x="3417866" y="1951567"/>
                  <a:pt x="3417866" y="1848087"/>
                  <a:pt x="3456021" y="1779100"/>
                </a:cubicBezTo>
                <a:cubicBezTo>
                  <a:pt x="4168234" y="524399"/>
                  <a:pt x="4168234" y="524399"/>
                  <a:pt x="4168234" y="524399"/>
                </a:cubicBezTo>
                <a:cubicBezTo>
                  <a:pt x="4202149" y="459723"/>
                  <a:pt x="4295414" y="407983"/>
                  <a:pt x="4371721" y="407983"/>
                </a:cubicBezTo>
                <a:close/>
                <a:moveTo>
                  <a:pt x="2333648" y="0"/>
                </a:moveTo>
                <a:cubicBezTo>
                  <a:pt x="3181225" y="0"/>
                  <a:pt x="3181225" y="0"/>
                  <a:pt x="3181225" y="0"/>
                </a:cubicBezTo>
                <a:cubicBezTo>
                  <a:pt x="3224109" y="0"/>
                  <a:pt x="3279606" y="30787"/>
                  <a:pt x="3302308" y="69272"/>
                </a:cubicBezTo>
                <a:cubicBezTo>
                  <a:pt x="3726096" y="815858"/>
                  <a:pt x="3726096" y="815858"/>
                  <a:pt x="3726096" y="815858"/>
                </a:cubicBezTo>
                <a:cubicBezTo>
                  <a:pt x="3746277" y="856908"/>
                  <a:pt x="3746277" y="918482"/>
                  <a:pt x="3726096" y="959532"/>
                </a:cubicBezTo>
                <a:cubicBezTo>
                  <a:pt x="3302308" y="1706117"/>
                  <a:pt x="3302308" y="1706117"/>
                  <a:pt x="3302308" y="1706117"/>
                </a:cubicBezTo>
                <a:cubicBezTo>
                  <a:pt x="3279606" y="1744603"/>
                  <a:pt x="3224109" y="1775389"/>
                  <a:pt x="3181225" y="1775389"/>
                </a:cubicBezTo>
                <a:lnTo>
                  <a:pt x="2333648" y="1775389"/>
                </a:lnTo>
                <a:cubicBezTo>
                  <a:pt x="2288242" y="1775389"/>
                  <a:pt x="2232746" y="1744603"/>
                  <a:pt x="2212565" y="1706117"/>
                </a:cubicBezTo>
                <a:cubicBezTo>
                  <a:pt x="1788776" y="959532"/>
                  <a:pt x="1788776" y="959532"/>
                  <a:pt x="1788776" y="959532"/>
                </a:cubicBezTo>
                <a:cubicBezTo>
                  <a:pt x="1766073" y="918482"/>
                  <a:pt x="1766073" y="856908"/>
                  <a:pt x="1788776" y="815858"/>
                </a:cubicBezTo>
                <a:cubicBezTo>
                  <a:pt x="2212565" y="69272"/>
                  <a:pt x="2212565" y="69272"/>
                  <a:pt x="2212565" y="69272"/>
                </a:cubicBezTo>
                <a:cubicBezTo>
                  <a:pt x="2232746" y="30787"/>
                  <a:pt x="2288242" y="0"/>
                  <a:pt x="233364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625F9-6827-4E6B-A22B-FAD61CAD9748}"/>
              </a:ext>
            </a:extLst>
          </p:cNvPr>
          <p:cNvSpPr/>
          <p:nvPr/>
        </p:nvSpPr>
        <p:spPr>
          <a:xfrm>
            <a:off x="4937760" y="3995271"/>
            <a:ext cx="6757415" cy="19455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6600" u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&amp;Solution</a:t>
            </a:r>
            <a:endParaRPr kumimoji="1" lang="en-US" sz="66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51F868E-1B59-4A35-9A64-E08BF42E2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79" y="843530"/>
            <a:ext cx="956572" cy="95657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FC70741-E408-4F8F-AD34-9FF464D90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14" y="3063687"/>
            <a:ext cx="2433099" cy="243309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F0C3A56-3B34-44DE-9703-434DF8264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77" y="1267832"/>
            <a:ext cx="2135083" cy="21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0978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79A750-E237-485F-A12B-E10667F82E80}"/>
              </a:ext>
            </a:extLst>
          </p:cNvPr>
          <p:cNvSpPr/>
          <p:nvPr/>
        </p:nvSpPr>
        <p:spPr>
          <a:xfrm>
            <a:off x="5807684" y="2432035"/>
            <a:ext cx="6186828" cy="392736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62BD07-0DF7-4E2D-8D73-79D16AC2BA7C}"/>
              </a:ext>
            </a:extLst>
          </p:cNvPr>
          <p:cNvSpPr/>
          <p:nvPr/>
        </p:nvSpPr>
        <p:spPr>
          <a:xfrm>
            <a:off x="267790" y="2417557"/>
            <a:ext cx="4172118" cy="39563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6557D62-48B9-4FBD-BCBB-84EA1B5DF3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7488" y="3564705"/>
            <a:ext cx="1480965" cy="148096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B9A26F7-3F94-4E0F-92BE-8132CBCA6316}"/>
              </a:ext>
            </a:extLst>
          </p:cNvPr>
          <p:cNvSpPr/>
          <p:nvPr/>
        </p:nvSpPr>
        <p:spPr>
          <a:xfrm rot="5400000">
            <a:off x="1688385" y="3703556"/>
            <a:ext cx="707972" cy="935130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A0239-92F0-4714-8416-A780F09FC988}"/>
              </a:ext>
            </a:extLst>
          </p:cNvPr>
          <p:cNvSpPr txBox="1"/>
          <p:nvPr/>
        </p:nvSpPr>
        <p:spPr>
          <a:xfrm>
            <a:off x="968886" y="3038777"/>
            <a:ext cx="1738730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Private</a:t>
            </a:r>
            <a:r>
              <a:rPr lang="en-US" sz="1798" dirty="0"/>
              <a:t> </a:t>
            </a:r>
            <a:r>
              <a:rPr lang="en-US" sz="1798" b="1" dirty="0"/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B5A60-DF91-4A6F-B336-C772051751C1}"/>
              </a:ext>
            </a:extLst>
          </p:cNvPr>
          <p:cNvSpPr txBox="1"/>
          <p:nvPr/>
        </p:nvSpPr>
        <p:spPr>
          <a:xfrm>
            <a:off x="8052163" y="2016945"/>
            <a:ext cx="2036888" cy="36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8" b="1" dirty="0"/>
              <a:t>IT Department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D16F23-A8F4-479C-8606-15C3B61224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47190" y="2961125"/>
            <a:ext cx="1975832" cy="243179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A52DE1-14E2-4B18-89AF-249BF802B669}"/>
              </a:ext>
            </a:extLst>
          </p:cNvPr>
          <p:cNvSpPr/>
          <p:nvPr/>
        </p:nvSpPr>
        <p:spPr>
          <a:xfrm>
            <a:off x="4270465" y="3610659"/>
            <a:ext cx="2151629" cy="98023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1A85B-2D80-4C7B-A994-76B947E57E18}"/>
              </a:ext>
            </a:extLst>
          </p:cNvPr>
          <p:cNvSpPr txBox="1"/>
          <p:nvPr/>
        </p:nvSpPr>
        <p:spPr>
          <a:xfrm>
            <a:off x="4386812" y="3860309"/>
            <a:ext cx="2356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Export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C9D58-DB80-4656-9514-A34B29288BC3}"/>
              </a:ext>
            </a:extLst>
          </p:cNvPr>
          <p:cNvSpPr txBox="1"/>
          <p:nvPr/>
        </p:nvSpPr>
        <p:spPr>
          <a:xfrm>
            <a:off x="4386812" y="3460199"/>
            <a:ext cx="1584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Every Hour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CF96656-4FC4-48BB-9749-2365274C22D1}"/>
              </a:ext>
            </a:extLst>
          </p:cNvPr>
          <p:cNvSpPr/>
          <p:nvPr/>
        </p:nvSpPr>
        <p:spPr>
          <a:xfrm>
            <a:off x="8664856" y="4242497"/>
            <a:ext cx="1078996" cy="6124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FAA32-600C-4462-935A-3AB184EDED7F}"/>
              </a:ext>
            </a:extLst>
          </p:cNvPr>
          <p:cNvSpPr txBox="1"/>
          <p:nvPr/>
        </p:nvSpPr>
        <p:spPr>
          <a:xfrm>
            <a:off x="8735333" y="4348319"/>
            <a:ext cx="885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A07901F-A256-4997-8DCA-A6150A45D8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96185" y="4109000"/>
            <a:ext cx="1182195" cy="1340863"/>
          </a:xfrm>
          <a:prstGeom prst="rect">
            <a:avLst/>
          </a:prstGeom>
        </p:spPr>
      </p:pic>
      <p:pic>
        <p:nvPicPr>
          <p:cNvPr id="22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51BAFE1E-517C-4A55-8B2C-3B6463085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051" y="3192348"/>
            <a:ext cx="1138958" cy="86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8C0708-937F-498C-AD10-2B2DDB3FA09E}"/>
              </a:ext>
            </a:extLst>
          </p:cNvPr>
          <p:cNvSpPr txBox="1"/>
          <p:nvPr/>
        </p:nvSpPr>
        <p:spPr>
          <a:xfrm>
            <a:off x="9743853" y="5498498"/>
            <a:ext cx="2085259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2797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5AF7E5-67F0-477F-A3E4-BC1C9BC229AD}"/>
              </a:ext>
            </a:extLst>
          </p:cNvPr>
          <p:cNvSpPr txBox="1"/>
          <p:nvPr/>
        </p:nvSpPr>
        <p:spPr>
          <a:xfrm>
            <a:off x="6467046" y="5452248"/>
            <a:ext cx="1415901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2797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7BB5D9F-E0E3-47B3-8EE0-199CEE85F749}"/>
              </a:ext>
            </a:extLst>
          </p:cNvPr>
          <p:cNvSpPr txBox="1">
            <a:spLocks/>
          </p:cNvSpPr>
          <p:nvPr/>
        </p:nvSpPr>
        <p:spPr bwMode="gray">
          <a:xfrm>
            <a:off x="449479" y="5089379"/>
            <a:ext cx="2903757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sz="1798" dirty="0"/>
              <a:t>BAS</a:t>
            </a:r>
          </a:p>
          <a:p>
            <a:pPr algn="ctr"/>
            <a:r>
              <a:rPr lang="en-US" sz="1798" dirty="0">
                <a:solidFill>
                  <a:prstClr val="black"/>
                </a:solidFill>
                <a:latin typeface="Calibri" panose="020F0502020204030204"/>
              </a:rPr>
              <a:t> (Building Automation System)</a:t>
            </a:r>
          </a:p>
          <a:p>
            <a:pPr algn="ctr"/>
            <a:endParaRPr lang="en-US" sz="1798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B11A70-CF7E-4C1B-B1D5-FDF502CD7361}"/>
              </a:ext>
            </a:extLst>
          </p:cNvPr>
          <p:cNvSpPr txBox="1"/>
          <p:nvPr/>
        </p:nvSpPr>
        <p:spPr>
          <a:xfrm>
            <a:off x="-12688" y="1486"/>
            <a:ext cx="12204688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Situation</a:t>
            </a:r>
            <a:endParaRPr lang="en-US" sz="3197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5B39E2-BC39-41D5-893E-14CA86F7253F}"/>
              </a:ext>
            </a:extLst>
          </p:cNvPr>
          <p:cNvSpPr txBox="1"/>
          <p:nvPr/>
        </p:nvSpPr>
        <p:spPr>
          <a:xfrm>
            <a:off x="67611" y="869514"/>
            <a:ext cx="7451352" cy="36894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98" b="1" dirty="0">
                <a:latin typeface="Meiryo UI"/>
                <a:ea typeface="Meiryo UI"/>
                <a:cs typeface="Arial" panose="020B0604020202020204" pitchFamily="34" charset="0"/>
              </a:rPr>
              <a:t>Story </a:t>
            </a:r>
            <a:r>
              <a:rPr lang="th-TH" sz="1798" b="1">
                <a:latin typeface="Meiryo UI"/>
                <a:ea typeface="Meiryo UI"/>
                <a:cs typeface="Arial" panose="020B0604020202020204" pitchFamily="34" charset="0"/>
              </a:rPr>
              <a:t>ที่มาที่ไป</a:t>
            </a:r>
            <a:endParaRPr lang="en-US" sz="279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C69D97-708D-4E65-A33B-F70F1A67F4FF}"/>
              </a:ext>
            </a:extLst>
          </p:cNvPr>
          <p:cNvSpPr txBox="1"/>
          <p:nvPr/>
        </p:nvSpPr>
        <p:spPr>
          <a:xfrm>
            <a:off x="1260454" y="2057385"/>
            <a:ext cx="1751925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FAC Department</a:t>
            </a:r>
          </a:p>
        </p:txBody>
      </p:sp>
      <p:pic>
        <p:nvPicPr>
          <p:cNvPr id="5" name="Content Placeholder 4" descr="A picture containing text, monitor, desk, electronics&#10;&#10;Description automatically generated">
            <a:extLst>
              <a:ext uri="{FF2B5EF4-FFF2-40B4-BE49-F238E27FC236}">
                <a16:creationId xmlns:a16="http://schemas.microsoft.com/office/drawing/2014/main" id="{3A67B2C1-05D8-4531-8987-953B8585E7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749503" y="3564705"/>
            <a:ext cx="1294795" cy="1442410"/>
          </a:xfrm>
        </p:spPr>
      </p:pic>
    </p:spTree>
    <p:extLst>
      <p:ext uri="{BB962C8B-B14F-4D97-AF65-F5344CB8AC3E}">
        <p14:creationId xmlns:p14="http://schemas.microsoft.com/office/powerpoint/2010/main" val="2796970094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D4C0CF-058D-4F2F-9AAD-0A5BB1B8E84B}"/>
              </a:ext>
            </a:extLst>
          </p:cNvPr>
          <p:cNvSpPr/>
          <p:nvPr/>
        </p:nvSpPr>
        <p:spPr>
          <a:xfrm>
            <a:off x="83309" y="2278070"/>
            <a:ext cx="3452787" cy="3980363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9B041-848C-43B7-AD69-CE38346227C3}"/>
              </a:ext>
            </a:extLst>
          </p:cNvPr>
          <p:cNvSpPr txBox="1"/>
          <p:nvPr/>
        </p:nvSpPr>
        <p:spPr>
          <a:xfrm>
            <a:off x="896184" y="1937715"/>
            <a:ext cx="2774142" cy="36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8" b="1" dirty="0"/>
              <a:t>IT Department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1E39002-E571-4FA6-BD6C-156AC57E8D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79707" y="3855847"/>
            <a:ext cx="1182195" cy="1340863"/>
          </a:xfrm>
          <a:prstGeom prst="rect">
            <a:avLst/>
          </a:prstGeom>
        </p:spPr>
      </p:pic>
      <p:pic>
        <p:nvPicPr>
          <p:cNvPr id="12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3E94AFFA-3430-4850-88B8-D8B8AF0C1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98" y="2779733"/>
            <a:ext cx="1138958" cy="86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5025F5-6864-4828-B692-2DE28BF7F46D}"/>
              </a:ext>
            </a:extLst>
          </p:cNvPr>
          <p:cNvSpPr txBox="1"/>
          <p:nvPr/>
        </p:nvSpPr>
        <p:spPr>
          <a:xfrm>
            <a:off x="683847" y="5420050"/>
            <a:ext cx="2085259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2797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01C3C5A-CD4C-450E-997D-1F0E6155D9B6}"/>
              </a:ext>
            </a:extLst>
          </p:cNvPr>
          <p:cNvSpPr/>
          <p:nvPr/>
        </p:nvSpPr>
        <p:spPr>
          <a:xfrm>
            <a:off x="3190082" y="3726795"/>
            <a:ext cx="2119290" cy="647398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434F1-5201-45F0-88A5-C09B15958DBC}"/>
              </a:ext>
            </a:extLst>
          </p:cNvPr>
          <p:cNvSpPr txBox="1"/>
          <p:nvPr/>
        </p:nvSpPr>
        <p:spPr>
          <a:xfrm>
            <a:off x="3667437" y="3865828"/>
            <a:ext cx="151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Generate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5F84-D299-4430-8355-74667E35FA18}"/>
              </a:ext>
            </a:extLst>
          </p:cNvPr>
          <p:cNvSpPr txBox="1"/>
          <p:nvPr/>
        </p:nvSpPr>
        <p:spPr>
          <a:xfrm>
            <a:off x="8253992" y="2093596"/>
            <a:ext cx="1220922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Dashboard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364BA3-A7DB-4863-B24D-DEDD3B29B7AC}"/>
              </a:ext>
            </a:extLst>
          </p:cNvPr>
          <p:cNvSpPr txBox="1"/>
          <p:nvPr/>
        </p:nvSpPr>
        <p:spPr>
          <a:xfrm>
            <a:off x="0" y="577984"/>
            <a:ext cx="7451352" cy="52277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2797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10C501-8BDA-4C23-8930-E1A93D596379}"/>
              </a:ext>
            </a:extLst>
          </p:cNvPr>
          <p:cNvSpPr txBox="1"/>
          <p:nvPr/>
        </p:nvSpPr>
        <p:spPr>
          <a:xfrm>
            <a:off x="-7076" y="-11871"/>
            <a:ext cx="12199076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Meiryo UI"/>
                <a:ea typeface="Arial Unicode MS" pitchFamily="34" charset="-128"/>
                <a:cs typeface="Arial Unicode MS" pitchFamily="34" charset="-128"/>
              </a:rPr>
              <a:t>Activity</a:t>
            </a:r>
            <a:endParaRPr lang="en-US" sz="3197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DC8926-23E4-410A-9BE3-F88C098BB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372" y="2462224"/>
            <a:ext cx="6726685" cy="34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8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489985"/>
              </p:ext>
            </p:extLst>
          </p:nvPr>
        </p:nvGraphicFramePr>
        <p:xfrm>
          <a:off x="126495" y="946438"/>
          <a:ext cx="11939009" cy="5343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9808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7063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4375227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38153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Temp &amp; Humid dashboard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14" y="1553813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07" y="1511087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18" y="1406727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67" y="1539650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 </a:t>
            </a:r>
            <a:r>
              <a:rPr lang="en-US" sz="1200" dirty="0">
                <a:cs typeface="Calibri" panose="020F0502020204030204" pitchFamily="34" charset="0"/>
              </a:rPr>
              <a:t>SP_Get_Temp_and_Humidity</a:t>
            </a:r>
            <a:endParaRPr lang="th-TH" sz="120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CACF78B5-4489-497E-B438-3E52793FAFD3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2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AECED-C186-472F-A8A0-693CCAC9D7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443" y="2380699"/>
            <a:ext cx="5104802" cy="2872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DCFBFD-2A53-4E0F-8D52-F72E7C5498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0396" y="3098759"/>
            <a:ext cx="5345107" cy="215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52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3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BA850-CC62-45FB-B602-1259728B3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188" y="2708136"/>
            <a:ext cx="5469312" cy="2633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1EDCE7-8AE0-43B6-9E59-0368649E8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784" y="3162732"/>
            <a:ext cx="5300719" cy="2178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A81A73-D334-47F7-85FB-75C1D7631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8982" y="1508925"/>
            <a:ext cx="719328" cy="32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26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12" y="1394284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4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244BE-E363-4D88-BE6A-0D95AEAC2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188" y="2605209"/>
            <a:ext cx="5469312" cy="26544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8E91F5-235D-4012-B2AA-10D05C0BA6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1142" y="3079527"/>
            <a:ext cx="5300719" cy="21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77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Energy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12" y="1394284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 </a:t>
            </a:r>
            <a:r>
              <a:rPr lang="en-US" sz="1200" dirty="0" err="1"/>
              <a:t>SP_ShowEnergy_TEST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5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F75CA-6D79-41FB-814F-B5FD60824E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267" t="52871" r="847" b="7411"/>
          <a:stretch/>
        </p:blipFill>
        <p:spPr>
          <a:xfrm>
            <a:off x="6841886" y="3066527"/>
            <a:ext cx="4979426" cy="2064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80366-2A55-40AE-9364-D3E6FE9B69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1412" y="2608379"/>
            <a:ext cx="5382864" cy="22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48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219AACF-3643-42DE-A7C3-9EC3DDFA94C3}"/>
              </a:ext>
            </a:extLst>
          </p:cNvPr>
          <p:cNvSpPr/>
          <p:nvPr/>
        </p:nvSpPr>
        <p:spPr>
          <a:xfrm>
            <a:off x="219476" y="345537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7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627906" y="516629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ub page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chart for show more detail on page</a:t>
            </a:r>
            <a:endParaRPr kumimoji="1" 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C5512B-15DC-446E-824C-F09BF213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37" y="1166671"/>
            <a:ext cx="10841175" cy="4878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3ABB66B1-B364-4537-AD29-F8AA7B37BDB2}"/>
              </a:ext>
            </a:extLst>
          </p:cNvPr>
          <p:cNvSpPr/>
          <p:nvPr/>
        </p:nvSpPr>
        <p:spPr>
          <a:xfrm>
            <a:off x="6702545" y="2091174"/>
            <a:ext cx="1209022" cy="263584"/>
          </a:xfrm>
          <a:prstGeom prst="borderCallout1">
            <a:avLst>
              <a:gd name="adj1" fmla="val -17579"/>
              <a:gd name="adj2" fmla="val 195560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Select Date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D8429183-64E2-4ADD-A961-4D831BC428E2}"/>
              </a:ext>
            </a:extLst>
          </p:cNvPr>
          <p:cNvSpPr/>
          <p:nvPr/>
        </p:nvSpPr>
        <p:spPr>
          <a:xfrm>
            <a:off x="8074046" y="2477409"/>
            <a:ext cx="1352986" cy="473535"/>
          </a:xfrm>
          <a:prstGeom prst="borderCallout1">
            <a:avLst>
              <a:gd name="adj1" fmla="val -66245"/>
              <a:gd name="adj2" fmla="val 161914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Zoom In </a:t>
            </a:r>
          </a:p>
          <a:p>
            <a:pPr algn="ctr"/>
            <a:r>
              <a:rPr lang="en-US" sz="1100" dirty="0"/>
              <a:t>Zoom Out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F176CB-ACF0-4892-B0D4-BA9B6235D4BC}"/>
              </a:ext>
            </a:extLst>
          </p:cNvPr>
          <p:cNvSpPr/>
          <p:nvPr/>
        </p:nvSpPr>
        <p:spPr>
          <a:xfrm>
            <a:off x="10243898" y="2056112"/>
            <a:ext cx="403452" cy="18116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BA3170-A25D-4E59-BDA7-38D97A3BF120}"/>
              </a:ext>
            </a:extLst>
          </p:cNvPr>
          <p:cNvSpPr/>
          <p:nvPr/>
        </p:nvSpPr>
        <p:spPr>
          <a:xfrm>
            <a:off x="8074046" y="1706999"/>
            <a:ext cx="2974954" cy="34911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9F843D7E-BBDC-4227-A008-175C40CD5ACF}"/>
              </a:ext>
            </a:extLst>
          </p:cNvPr>
          <p:cNvSpPr/>
          <p:nvPr/>
        </p:nvSpPr>
        <p:spPr>
          <a:xfrm>
            <a:off x="9147541" y="3222694"/>
            <a:ext cx="1352981" cy="276134"/>
          </a:xfrm>
          <a:prstGeom prst="borderCallout1">
            <a:avLst>
              <a:gd name="adj1" fmla="val -369839"/>
              <a:gd name="adj2" fmla="val 117243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Panning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7D8F2F-69DD-4CFC-AA59-7D0EB428964C}"/>
              </a:ext>
            </a:extLst>
          </p:cNvPr>
          <p:cNvSpPr/>
          <p:nvPr/>
        </p:nvSpPr>
        <p:spPr>
          <a:xfrm>
            <a:off x="10678855" y="2091174"/>
            <a:ext cx="151335" cy="142498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FBBF5295-2093-4ABD-9BC0-197AB16EB769}"/>
              </a:ext>
            </a:extLst>
          </p:cNvPr>
          <p:cNvSpPr/>
          <p:nvPr/>
        </p:nvSpPr>
        <p:spPr>
          <a:xfrm>
            <a:off x="423691" y="1768049"/>
            <a:ext cx="1352981" cy="263584"/>
          </a:xfrm>
          <a:prstGeom prst="borderCallout1">
            <a:avLst>
              <a:gd name="adj1" fmla="val -63508"/>
              <a:gd name="adj2" fmla="val 109098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Display Path</a:t>
            </a:r>
            <a:endParaRPr lang="en-US" sz="11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3251CD-B11A-4EF0-B211-F31B3EE35A71}"/>
              </a:ext>
            </a:extLst>
          </p:cNvPr>
          <p:cNvSpPr/>
          <p:nvPr/>
        </p:nvSpPr>
        <p:spPr>
          <a:xfrm>
            <a:off x="1277095" y="1340286"/>
            <a:ext cx="1459438" cy="26358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610CA499-0247-43D3-96D6-1BEBE54F91BB}"/>
              </a:ext>
            </a:extLst>
          </p:cNvPr>
          <p:cNvSpPr/>
          <p:nvPr/>
        </p:nvSpPr>
        <p:spPr>
          <a:xfrm>
            <a:off x="131444" y="2689559"/>
            <a:ext cx="1729920" cy="473535"/>
          </a:xfrm>
          <a:prstGeom prst="borderCallout1">
            <a:avLst>
              <a:gd name="adj1" fmla="val -139056"/>
              <a:gd name="adj2" fmla="val 116187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Data of Today and</a:t>
            </a:r>
          </a:p>
          <a:p>
            <a:pPr algn="ctr"/>
            <a:r>
              <a:rPr lang="en-US" sz="1100" dirty="0"/>
              <a:t>Reset to default display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67D54C-081C-4786-8A5B-DC0F41E0C88D}"/>
              </a:ext>
            </a:extLst>
          </p:cNvPr>
          <p:cNvSpPr/>
          <p:nvPr/>
        </p:nvSpPr>
        <p:spPr>
          <a:xfrm>
            <a:off x="1829013" y="1820794"/>
            <a:ext cx="692670" cy="26358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0168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C1ACD-C0A6-4FF8-A0CA-648C522B10B0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IE/MIT internship 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1E5D2-0965-4460-95E6-45E062C67FDF}"/>
              </a:ext>
            </a:extLst>
          </p:cNvPr>
          <p:cNvSpPr txBox="1"/>
          <p:nvPr/>
        </p:nvSpPr>
        <p:spPr>
          <a:xfrm>
            <a:off x="341355" y="1113204"/>
            <a:ext cx="11233679" cy="31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464" indent="-285464">
              <a:buFont typeface="Wingdings" panose="05000000000000000000" pitchFamily="2" charset="2"/>
              <a:buChar char="§"/>
            </a:pPr>
            <a:r>
              <a:rPr lang="en-US" sz="1399" dirty="0"/>
              <a:t>To built up UI and generate data from SQL store procedure and views</a:t>
            </a:r>
            <a:endParaRPr lang="th-TH" sz="1399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30347-5159-4ACB-881F-1BBEB4F80779}"/>
              </a:ext>
            </a:extLst>
          </p:cNvPr>
          <p:cNvSpPr txBox="1"/>
          <p:nvPr/>
        </p:nvSpPr>
        <p:spPr>
          <a:xfrm>
            <a:off x="341354" y="412659"/>
            <a:ext cx="7840705" cy="522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dirty="0"/>
              <a:t>SF080 </a:t>
            </a:r>
            <a:r>
              <a:rPr lang="en-US" sz="1798" dirty="0"/>
              <a:t>FAC Dashboard</a:t>
            </a:r>
            <a:endParaRPr lang="th-TH" sz="1998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1CF809-5F75-441E-9CBB-A64F1464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54" y="1606330"/>
            <a:ext cx="9038417" cy="4388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9828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C7A74A-C677-4E95-BDD7-49B63194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775" y="62144"/>
            <a:ext cx="7494450" cy="3186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07D2E8-AA07-46F2-A129-1ADB90537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775" y="3248334"/>
            <a:ext cx="7494450" cy="3105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83246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BCC25CB-B2AE-4BB7-B4AA-EB97E5DAD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175" y="747558"/>
            <a:ext cx="2498652" cy="14293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826828A-90B8-4F51-8F1B-7B1219D066BE}"/>
              </a:ext>
            </a:extLst>
          </p:cNvPr>
          <p:cNvSpPr/>
          <p:nvPr/>
        </p:nvSpPr>
        <p:spPr>
          <a:xfrm>
            <a:off x="6142685" y="2158346"/>
            <a:ext cx="3621612" cy="2972542"/>
          </a:xfrm>
          <a:prstGeom prst="round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78919C-610A-4432-9492-5AF194C92B46}"/>
              </a:ext>
            </a:extLst>
          </p:cNvPr>
          <p:cNvSpPr/>
          <p:nvPr/>
        </p:nvSpPr>
        <p:spPr>
          <a:xfrm>
            <a:off x="280568" y="2132118"/>
            <a:ext cx="4525253" cy="2972542"/>
          </a:xfrm>
          <a:prstGeom prst="round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A56289-B7DD-4447-8FFC-B758035C0305}"/>
              </a:ext>
            </a:extLst>
          </p:cNvPr>
          <p:cNvSpPr/>
          <p:nvPr/>
        </p:nvSpPr>
        <p:spPr>
          <a:xfrm>
            <a:off x="4366245" y="2488504"/>
            <a:ext cx="2158329" cy="2259770"/>
          </a:xfrm>
          <a:prstGeom prst="roundRect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CF9B26E0-E838-4907-84A2-8DB51722245A}"/>
              </a:ext>
            </a:extLst>
          </p:cNvPr>
          <p:cNvSpPr/>
          <p:nvPr/>
        </p:nvSpPr>
        <p:spPr>
          <a:xfrm>
            <a:off x="6778581" y="2642327"/>
            <a:ext cx="2546569" cy="2102791"/>
          </a:xfrm>
          <a:prstGeom prst="flowChartAlternateProcess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512A6C6B-9F2D-4DE7-80C5-33C37A230B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013" y="2974546"/>
            <a:ext cx="986115" cy="98611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718E5E34-4492-4BAC-AC35-9BEB2A5F0006}"/>
              </a:ext>
            </a:extLst>
          </p:cNvPr>
          <p:cNvSpPr/>
          <p:nvPr/>
        </p:nvSpPr>
        <p:spPr>
          <a:xfrm rot="5400000">
            <a:off x="1802366" y="2933824"/>
            <a:ext cx="630979" cy="986115"/>
          </a:xfrm>
          <a:prstGeom prst="downArrow">
            <a:avLst>
              <a:gd name="adj1" fmla="val 29538"/>
              <a:gd name="adj2" fmla="val 39771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D5CCE-2CAA-4F6D-80E6-0F5A1064EBA3}"/>
              </a:ext>
            </a:extLst>
          </p:cNvPr>
          <p:cNvSpPr txBox="1"/>
          <p:nvPr/>
        </p:nvSpPr>
        <p:spPr>
          <a:xfrm>
            <a:off x="1511127" y="2209062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Private</a:t>
            </a:r>
            <a:r>
              <a:rPr lang="en-US" sz="1100" dirty="0"/>
              <a:t> </a:t>
            </a:r>
            <a:r>
              <a:rPr lang="en-US" sz="1100" b="1" dirty="0"/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8DB84-4866-4639-B1F5-D6FF1E993E52}"/>
              </a:ext>
            </a:extLst>
          </p:cNvPr>
          <p:cNvSpPr txBox="1"/>
          <p:nvPr/>
        </p:nvSpPr>
        <p:spPr>
          <a:xfrm>
            <a:off x="6737808" y="1845509"/>
            <a:ext cx="2059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IT Department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DD14AFD-1826-4DF7-8ED5-64232850AB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856591" y="2751181"/>
            <a:ext cx="1178290" cy="145019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A3136C4-9BAC-4066-9E31-F3281B7C225B}"/>
              </a:ext>
            </a:extLst>
          </p:cNvPr>
          <p:cNvSpPr/>
          <p:nvPr/>
        </p:nvSpPr>
        <p:spPr>
          <a:xfrm>
            <a:off x="3676300" y="3047875"/>
            <a:ext cx="1021617" cy="506457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AF5F1E-3DEA-457E-B847-1C64DDF81C43}"/>
              </a:ext>
            </a:extLst>
          </p:cNvPr>
          <p:cNvSpPr txBox="1"/>
          <p:nvPr/>
        </p:nvSpPr>
        <p:spPr>
          <a:xfrm>
            <a:off x="3611743" y="3167390"/>
            <a:ext cx="1178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Export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BE45A-501B-41B9-B83A-7122D4DAD795}"/>
              </a:ext>
            </a:extLst>
          </p:cNvPr>
          <p:cNvSpPr txBox="1"/>
          <p:nvPr/>
        </p:nvSpPr>
        <p:spPr>
          <a:xfrm>
            <a:off x="3438960" y="2885791"/>
            <a:ext cx="10182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Every</a:t>
            </a:r>
            <a:r>
              <a:rPr lang="en-US" sz="1100" dirty="0"/>
              <a:t> </a:t>
            </a:r>
            <a:r>
              <a:rPr lang="en-US" sz="1100" b="1" dirty="0"/>
              <a:t>Hour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6FD9FCD-2DDE-4CCF-80C4-2F286404FD29}"/>
              </a:ext>
            </a:extLst>
          </p:cNvPr>
          <p:cNvSpPr/>
          <p:nvPr/>
        </p:nvSpPr>
        <p:spPr>
          <a:xfrm>
            <a:off x="6134310" y="3259297"/>
            <a:ext cx="1106783" cy="64075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F53B5-A7D9-488C-B98D-2386BF543726}"/>
              </a:ext>
            </a:extLst>
          </p:cNvPr>
          <p:cNvSpPr txBox="1"/>
          <p:nvPr/>
        </p:nvSpPr>
        <p:spPr>
          <a:xfrm>
            <a:off x="6225398" y="3448870"/>
            <a:ext cx="588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7099BB8-10E4-49CC-9EF3-9B4E0F39AB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309992" y="3114699"/>
            <a:ext cx="1106783" cy="1255345"/>
          </a:xfrm>
          <a:prstGeom prst="rect">
            <a:avLst/>
          </a:prstGeom>
        </p:spPr>
      </p:pic>
      <p:pic>
        <p:nvPicPr>
          <p:cNvPr id="18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CB03BA1E-9EF7-49AC-A238-7F8110309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055" y="2784535"/>
            <a:ext cx="643835" cy="49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1F01E9-541A-41A0-AB50-030C7306C4AA}"/>
              </a:ext>
            </a:extLst>
          </p:cNvPr>
          <p:cNvSpPr txBox="1"/>
          <p:nvPr/>
        </p:nvSpPr>
        <p:spPr>
          <a:xfrm>
            <a:off x="7044432" y="4400760"/>
            <a:ext cx="17360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1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9BC8E8-1467-4123-B888-A3FA1D693EB7}"/>
              </a:ext>
            </a:extLst>
          </p:cNvPr>
          <p:cNvSpPr txBox="1"/>
          <p:nvPr/>
        </p:nvSpPr>
        <p:spPr>
          <a:xfrm>
            <a:off x="4677553" y="4245043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</a:rPr>
              <a:t>Facility</a:t>
            </a:r>
            <a:r>
              <a:rPr lang="en-US" sz="1400" kern="0" dirty="0">
                <a:solidFill>
                  <a:prstClr val="black"/>
                </a:solidFill>
              </a:rPr>
              <a:t>_</a:t>
            </a:r>
            <a:r>
              <a:rPr lang="en-US" sz="1400" b="1" kern="0" dirty="0">
                <a:solidFill>
                  <a:prstClr val="black"/>
                </a:solidFill>
              </a:rPr>
              <a:t>RAW</a:t>
            </a:r>
          </a:p>
          <a:p>
            <a:endParaRPr lang="en-US" sz="14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3044502-9128-4EB9-BD3E-E87DA60830D0}"/>
              </a:ext>
            </a:extLst>
          </p:cNvPr>
          <p:cNvSpPr txBox="1">
            <a:spLocks/>
          </p:cNvSpPr>
          <p:nvPr/>
        </p:nvSpPr>
        <p:spPr bwMode="gray">
          <a:xfrm>
            <a:off x="719619" y="4077529"/>
            <a:ext cx="2309762" cy="68607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sz="1100" dirty="0">
                <a:latin typeface="+mn-lt"/>
              </a:rPr>
              <a:t>BAS</a:t>
            </a:r>
          </a:p>
          <a:p>
            <a:r>
              <a:rPr lang="en-US" sz="1100" dirty="0">
                <a:solidFill>
                  <a:prstClr val="black"/>
                </a:solidFill>
                <a:latin typeface="+mn-lt"/>
              </a:rPr>
              <a:t> (Building Automation System)</a:t>
            </a:r>
          </a:p>
          <a:p>
            <a:endParaRPr lang="en-US" sz="1100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BBE4E0-9533-4532-A95D-921976D2BCBC}"/>
              </a:ext>
            </a:extLst>
          </p:cNvPr>
          <p:cNvSpPr txBox="1"/>
          <p:nvPr/>
        </p:nvSpPr>
        <p:spPr>
          <a:xfrm>
            <a:off x="222397" y="787244"/>
            <a:ext cx="8558134" cy="6456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98" b="1" dirty="0">
                <a:latin typeface="Meiryo UI"/>
                <a:ea typeface="Meiryo UI"/>
                <a:cs typeface="Arial" panose="020B0604020202020204" pitchFamily="34" charset="0"/>
              </a:rPr>
              <a:t>Export data from BAS to Facility Structure DB. And Generate data to Dashboard.</a:t>
            </a:r>
            <a:endParaRPr lang="en-US" sz="2797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E5A047-F4FA-494B-AF09-07F45A12AFED}"/>
              </a:ext>
            </a:extLst>
          </p:cNvPr>
          <p:cNvSpPr txBox="1"/>
          <p:nvPr/>
        </p:nvSpPr>
        <p:spPr>
          <a:xfrm>
            <a:off x="983070" y="1806057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FAC</a:t>
            </a:r>
            <a:r>
              <a:rPr lang="en-US" sz="1100" b="1" dirty="0"/>
              <a:t> </a:t>
            </a:r>
            <a:r>
              <a:rPr lang="en-US" sz="1600" b="1" dirty="0"/>
              <a:t>Department</a:t>
            </a:r>
          </a:p>
        </p:txBody>
      </p:sp>
      <p:pic>
        <p:nvPicPr>
          <p:cNvPr id="24" name="Content Placeholder 4" descr="A picture containing text, monitor, desk, electronics&#10;&#10;Description automatically generated">
            <a:extLst>
              <a:ext uri="{FF2B5EF4-FFF2-40B4-BE49-F238E27FC236}">
                <a16:creationId xmlns:a16="http://schemas.microsoft.com/office/drawing/2014/main" id="{28EB5032-F36F-40A6-B428-3B01DA8C83C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699693" y="3016566"/>
            <a:ext cx="825556" cy="919673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5BB9130-CA34-4BAA-9269-6EE6B609AE91}"/>
              </a:ext>
            </a:extLst>
          </p:cNvPr>
          <p:cNvSpPr txBox="1"/>
          <p:nvPr/>
        </p:nvSpPr>
        <p:spPr>
          <a:xfrm>
            <a:off x="6089276" y="4867789"/>
            <a:ext cx="1354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Generate</a:t>
            </a: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D84CA5E0-C45D-4A2A-93AB-137AD68B2418}"/>
              </a:ext>
            </a:extLst>
          </p:cNvPr>
          <p:cNvSpPr/>
          <p:nvPr/>
        </p:nvSpPr>
        <p:spPr>
          <a:xfrm rot="16200000" flipV="1">
            <a:off x="9721865" y="1967683"/>
            <a:ext cx="1016664" cy="1730609"/>
          </a:xfrm>
          <a:prstGeom prst="ben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CC00F8-2BA2-4847-B63D-4C4E53521B88}"/>
              </a:ext>
            </a:extLst>
          </p:cNvPr>
          <p:cNvSpPr txBox="1"/>
          <p:nvPr/>
        </p:nvSpPr>
        <p:spPr>
          <a:xfrm>
            <a:off x="9764297" y="3058030"/>
            <a:ext cx="8768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dirty="0">
                <a:solidFill>
                  <a:schemeClr val="bg1"/>
                </a:solidFill>
                <a:latin typeface="Calibri" panose="020F0502020204030204"/>
              </a:rPr>
              <a:t>Generate</a:t>
            </a:r>
          </a:p>
          <a:p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87B94-DC99-4132-AE16-99274F210C6F}"/>
              </a:ext>
            </a:extLst>
          </p:cNvPr>
          <p:cNvSpPr txBox="1"/>
          <p:nvPr/>
        </p:nvSpPr>
        <p:spPr>
          <a:xfrm>
            <a:off x="9739120" y="455116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Dashboard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64788C-DC12-4420-927C-D158AB23EF4B}"/>
              </a:ext>
            </a:extLst>
          </p:cNvPr>
          <p:cNvSpPr txBox="1"/>
          <p:nvPr/>
        </p:nvSpPr>
        <p:spPr>
          <a:xfrm>
            <a:off x="7137277" y="2233596"/>
            <a:ext cx="2059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Sony Network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FBF33-A6C3-4341-8009-B60257AB21E9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: FAC Dashboard</a:t>
            </a:r>
            <a:endParaRPr lang="en-US" sz="24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414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/>
      <p:bldP spid="10" grpId="0"/>
      <p:bldP spid="12" grpId="0" animBg="1"/>
      <p:bldP spid="13" grpId="0"/>
      <p:bldP spid="14" grpId="0"/>
      <p:bldP spid="15" grpId="0" animBg="1"/>
      <p:bldP spid="16" grpId="0"/>
      <p:bldP spid="19" grpId="0"/>
      <p:bldP spid="20" grpId="0"/>
      <p:bldP spid="21" grpId="0"/>
      <p:bldP spid="23" grpId="0"/>
      <p:bldP spid="26" grpId="0" animBg="1"/>
      <p:bldP spid="27" grpId="0"/>
      <p:bldP spid="28" grpId="0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E23905C-12B2-40BD-9060-67A88E01CC4F}"/>
              </a:ext>
            </a:extLst>
          </p:cNvPr>
          <p:cNvCxnSpPr>
            <a:cxnSpLocks/>
          </p:cNvCxnSpPr>
          <p:nvPr/>
        </p:nvCxnSpPr>
        <p:spPr>
          <a:xfrm rot="5400000">
            <a:off x="5583149" y="-1203351"/>
            <a:ext cx="1176745" cy="94865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Star: 5 Points 122">
            <a:extLst>
              <a:ext uri="{FF2B5EF4-FFF2-40B4-BE49-F238E27FC236}">
                <a16:creationId xmlns:a16="http://schemas.microsoft.com/office/drawing/2014/main" id="{775F26D4-4BAE-4512-BBDA-5E8D6D9D2D51}"/>
              </a:ext>
            </a:extLst>
          </p:cNvPr>
          <p:cNvSpPr/>
          <p:nvPr/>
        </p:nvSpPr>
        <p:spPr>
          <a:xfrm>
            <a:off x="10432776" y="5135385"/>
            <a:ext cx="1548110" cy="1272557"/>
          </a:xfrm>
          <a:prstGeom prst="star5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8054750A-2079-403A-BE45-7B2C90671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26"/>
            <a:ext cx="12191999" cy="3992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lIns="91219" tIns="45610" rIns="91219" bIns="45610">
            <a:spAutoFit/>
          </a:bodyPr>
          <a:lstStyle>
            <a:lvl1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742950" indent="-28575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 marL="11430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 marL="16002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 marL="20574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0" marR="0" lvl="0" indent="0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9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MIT Internship Action Plan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E887FD-1FE4-4E1A-A2BD-938C3D6FB5A6}"/>
              </a:ext>
            </a:extLst>
          </p:cNvPr>
          <p:cNvSpPr/>
          <p:nvPr/>
        </p:nvSpPr>
        <p:spPr>
          <a:xfrm>
            <a:off x="2565088" y="1869431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selection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54E368-AF20-46A6-934E-82D16BF91EB4}"/>
              </a:ext>
            </a:extLst>
          </p:cNvPr>
          <p:cNvSpPr/>
          <p:nvPr/>
        </p:nvSpPr>
        <p:spPr>
          <a:xfrm>
            <a:off x="4523356" y="1869432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Meeting with PIC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28AE92-0C7F-44F7-BF76-21C461B119B1}"/>
              </a:ext>
            </a:extLst>
          </p:cNvPr>
          <p:cNvSpPr/>
          <p:nvPr/>
        </p:nvSpPr>
        <p:spPr>
          <a:xfrm>
            <a:off x="6481622" y="1869431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KPI and schedule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0042C8-FEF0-489F-883D-1970B2687BB1}"/>
              </a:ext>
            </a:extLst>
          </p:cNvPr>
          <p:cNvSpPr/>
          <p:nvPr/>
        </p:nvSpPr>
        <p:spPr>
          <a:xfrm>
            <a:off x="606823" y="1869432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Survey and Create project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F5CF757-C5F0-4ADF-BB88-E19865E9910D}"/>
              </a:ext>
            </a:extLst>
          </p:cNvPr>
          <p:cNvSpPr/>
          <p:nvPr/>
        </p:nvSpPr>
        <p:spPr>
          <a:xfrm>
            <a:off x="8439886" y="1867228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 to excel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9B8A57-E3F9-4360-BC87-D4DFFDA2898C}"/>
              </a:ext>
            </a:extLst>
          </p:cNvPr>
          <p:cNvSpPr/>
          <p:nvPr/>
        </p:nvSpPr>
        <p:spPr>
          <a:xfrm>
            <a:off x="10361795" y="1828358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Review with management 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65F5D4-E35D-4082-B182-974945690B8E}"/>
              </a:ext>
            </a:extLst>
          </p:cNvPr>
          <p:cNvSpPr/>
          <p:nvPr/>
        </p:nvSpPr>
        <p:spPr>
          <a:xfrm>
            <a:off x="606821" y="4128276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Revised or complete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9C037-1D50-4A7C-9238-09CB49467F0B}"/>
              </a:ext>
            </a:extLst>
          </p:cNvPr>
          <p:cNvSpPr/>
          <p:nvPr/>
        </p:nvSpPr>
        <p:spPr>
          <a:xfrm>
            <a:off x="2565089" y="4128275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to Management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E7634E-2466-428D-8A54-320BBA30F9C8}"/>
              </a:ext>
            </a:extLst>
          </p:cNvPr>
          <p:cNvSpPr/>
          <p:nvPr/>
        </p:nvSpPr>
        <p:spPr>
          <a:xfrm>
            <a:off x="4523355" y="4128274"/>
            <a:ext cx="1642883" cy="52398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Submit in POMS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7E058E-A4D9-4607-AEA4-8C6001F92938}"/>
              </a:ext>
            </a:extLst>
          </p:cNvPr>
          <p:cNvSpPr/>
          <p:nvPr/>
        </p:nvSpPr>
        <p:spPr>
          <a:xfrm>
            <a:off x="6481621" y="4128273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Approval workflow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169731-23ED-45E4-ACAC-89E59135A869}"/>
              </a:ext>
            </a:extLst>
          </p:cNvPr>
          <p:cNvCxnSpPr>
            <a:stCxn id="11" idx="3"/>
            <a:endCxn id="2" idx="1"/>
          </p:cNvCxnSpPr>
          <p:nvPr/>
        </p:nvCxnSpPr>
        <p:spPr>
          <a:xfrm flipV="1">
            <a:off x="2249706" y="2131423"/>
            <a:ext cx="3153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605A42-2FFF-49E5-B740-68AE335E369B}"/>
              </a:ext>
            </a:extLst>
          </p:cNvPr>
          <p:cNvCxnSpPr/>
          <p:nvPr/>
        </p:nvCxnSpPr>
        <p:spPr>
          <a:xfrm flipV="1">
            <a:off x="4202951" y="2141144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39F7E5-BFD8-4AC7-888C-A6268C23BE9F}"/>
              </a:ext>
            </a:extLst>
          </p:cNvPr>
          <p:cNvCxnSpPr/>
          <p:nvPr/>
        </p:nvCxnSpPr>
        <p:spPr>
          <a:xfrm flipV="1">
            <a:off x="6177891" y="213790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6B1188-B478-44F2-86BF-F4EC93E24BC5}"/>
              </a:ext>
            </a:extLst>
          </p:cNvPr>
          <p:cNvCxnSpPr/>
          <p:nvPr/>
        </p:nvCxnSpPr>
        <p:spPr>
          <a:xfrm flipV="1">
            <a:off x="8114461" y="2128464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0A39F8-916B-42A4-AE8A-D49F3DEC2F4F}"/>
              </a:ext>
            </a:extLst>
          </p:cNvPr>
          <p:cNvCxnSpPr/>
          <p:nvPr/>
        </p:nvCxnSpPr>
        <p:spPr>
          <a:xfrm flipV="1">
            <a:off x="10073795" y="212929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B61262-D019-40B8-8E28-6CF3FD7C5A03}"/>
              </a:ext>
            </a:extLst>
          </p:cNvPr>
          <p:cNvCxnSpPr/>
          <p:nvPr/>
        </p:nvCxnSpPr>
        <p:spPr>
          <a:xfrm flipV="1">
            <a:off x="2249705" y="4387418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2987DF-C551-406A-971E-3C70B4759507}"/>
              </a:ext>
            </a:extLst>
          </p:cNvPr>
          <p:cNvCxnSpPr/>
          <p:nvPr/>
        </p:nvCxnSpPr>
        <p:spPr>
          <a:xfrm flipV="1">
            <a:off x="4187426" y="4390263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F0BAF-2599-4719-8ED6-7E7316624F68}"/>
              </a:ext>
            </a:extLst>
          </p:cNvPr>
          <p:cNvCxnSpPr/>
          <p:nvPr/>
        </p:nvCxnSpPr>
        <p:spPr>
          <a:xfrm flipV="1">
            <a:off x="6176510" y="4390262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5C22EDD-D6CA-4C54-BA2B-5970B9193D9F}"/>
              </a:ext>
            </a:extLst>
          </p:cNvPr>
          <p:cNvSpPr txBox="1"/>
          <p:nvPr/>
        </p:nvSpPr>
        <p:spPr>
          <a:xfrm>
            <a:off x="2012304" y="1611879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16C260-2152-418C-8748-704F48FD8F0F}"/>
              </a:ext>
            </a:extLst>
          </p:cNvPr>
          <p:cNvSpPr txBox="1"/>
          <p:nvPr/>
        </p:nvSpPr>
        <p:spPr>
          <a:xfrm>
            <a:off x="4038967" y="1611879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43EA23-EBE7-4BA4-9A5D-F8B0B461800E}"/>
              </a:ext>
            </a:extLst>
          </p:cNvPr>
          <p:cNvSpPr txBox="1"/>
          <p:nvPr/>
        </p:nvSpPr>
        <p:spPr>
          <a:xfrm>
            <a:off x="5993872" y="159243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4CB7B63-9419-4B7A-AA4A-765509AC86D8}"/>
              </a:ext>
            </a:extLst>
          </p:cNvPr>
          <p:cNvSpPr/>
          <p:nvPr/>
        </p:nvSpPr>
        <p:spPr>
          <a:xfrm>
            <a:off x="8406991" y="4128273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GAF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E6E8AFC1-91C4-44BE-8194-9A369F99588D}"/>
              </a:ext>
            </a:extLst>
          </p:cNvPr>
          <p:cNvSpPr/>
          <p:nvPr/>
        </p:nvSpPr>
        <p:spPr>
          <a:xfrm>
            <a:off x="1294065" y="1607445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529B3E32-EC96-42D1-985E-8732CE7F23C7}"/>
              </a:ext>
            </a:extLst>
          </p:cNvPr>
          <p:cNvSpPr/>
          <p:nvPr/>
        </p:nvSpPr>
        <p:spPr>
          <a:xfrm>
            <a:off x="3286772" y="161662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EF7BA2B2-7E3A-46FD-88C7-AC6F87496C92}"/>
              </a:ext>
            </a:extLst>
          </p:cNvPr>
          <p:cNvSpPr/>
          <p:nvPr/>
        </p:nvSpPr>
        <p:spPr>
          <a:xfrm>
            <a:off x="5054339" y="1607445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F6C51DB5-B545-4445-A015-D156B1969A0F}"/>
              </a:ext>
            </a:extLst>
          </p:cNvPr>
          <p:cNvSpPr/>
          <p:nvPr/>
        </p:nvSpPr>
        <p:spPr>
          <a:xfrm>
            <a:off x="5309788" y="1607445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FE836AEA-7F86-4059-BB02-9EE335B7F3F9}"/>
              </a:ext>
            </a:extLst>
          </p:cNvPr>
          <p:cNvSpPr/>
          <p:nvPr/>
        </p:nvSpPr>
        <p:spPr>
          <a:xfrm>
            <a:off x="7019374" y="1609426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BF76C575-20BF-4B22-A9A0-8BB3E3712222}"/>
              </a:ext>
            </a:extLst>
          </p:cNvPr>
          <p:cNvSpPr/>
          <p:nvPr/>
        </p:nvSpPr>
        <p:spPr>
          <a:xfrm>
            <a:off x="7264749" y="1619812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EBA5A42D-0E6E-42F8-95FB-4708E1960362}"/>
              </a:ext>
            </a:extLst>
          </p:cNvPr>
          <p:cNvSpPr/>
          <p:nvPr/>
        </p:nvSpPr>
        <p:spPr>
          <a:xfrm>
            <a:off x="9155500" y="161662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EE8E8765-B40D-46CC-82BB-AE7091E68517}"/>
              </a:ext>
            </a:extLst>
          </p:cNvPr>
          <p:cNvSpPr/>
          <p:nvPr/>
        </p:nvSpPr>
        <p:spPr>
          <a:xfrm>
            <a:off x="11091809" y="157752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D9E6DD8F-EB9A-4434-BA42-8A3BB6412D09}"/>
              </a:ext>
            </a:extLst>
          </p:cNvPr>
          <p:cNvSpPr/>
          <p:nvPr/>
        </p:nvSpPr>
        <p:spPr>
          <a:xfrm>
            <a:off x="1174758" y="3874084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8D1C5604-2141-4073-8751-BEB8E6E0845A}"/>
              </a:ext>
            </a:extLst>
          </p:cNvPr>
          <p:cNvSpPr/>
          <p:nvPr/>
        </p:nvSpPr>
        <p:spPr>
          <a:xfrm>
            <a:off x="3280697" y="386628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77BB79DD-AF17-46BA-A2CD-878EDDC23BAD}"/>
              </a:ext>
            </a:extLst>
          </p:cNvPr>
          <p:cNvSpPr/>
          <p:nvPr/>
        </p:nvSpPr>
        <p:spPr>
          <a:xfrm>
            <a:off x="5235138" y="386628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465BBB27-EF35-430B-B5F8-1C06728832E3}"/>
              </a:ext>
            </a:extLst>
          </p:cNvPr>
          <p:cNvSpPr/>
          <p:nvPr/>
        </p:nvSpPr>
        <p:spPr>
          <a:xfrm>
            <a:off x="7158920" y="3874084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9A446E3A-689A-4569-9EB3-C1DB56AA89C2}"/>
              </a:ext>
            </a:extLst>
          </p:cNvPr>
          <p:cNvSpPr/>
          <p:nvPr/>
        </p:nvSpPr>
        <p:spPr>
          <a:xfrm>
            <a:off x="9125708" y="3859608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2884C368-2689-4C44-B1CC-ABA053ACB68A}"/>
              </a:ext>
            </a:extLst>
          </p:cNvPr>
          <p:cNvSpPr/>
          <p:nvPr/>
        </p:nvSpPr>
        <p:spPr>
          <a:xfrm>
            <a:off x="151002" y="738196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259F9CFD-BA3F-41E7-B7D3-E4B6803D9451}"/>
              </a:ext>
            </a:extLst>
          </p:cNvPr>
          <p:cNvSpPr/>
          <p:nvPr/>
        </p:nvSpPr>
        <p:spPr>
          <a:xfrm>
            <a:off x="1356444" y="741630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0EBC6-D6C3-4E6E-8B7B-4D809D0486F5}"/>
              </a:ext>
            </a:extLst>
          </p:cNvPr>
          <p:cNvSpPr txBox="1"/>
          <p:nvPr/>
        </p:nvSpPr>
        <p:spPr>
          <a:xfrm>
            <a:off x="1548489" y="73138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AADB30-9A73-4BDB-97AB-147A01F2BD2F}"/>
              </a:ext>
            </a:extLst>
          </p:cNvPr>
          <p:cNvSpPr txBox="1"/>
          <p:nvPr/>
        </p:nvSpPr>
        <p:spPr>
          <a:xfrm>
            <a:off x="109112" y="424451"/>
            <a:ext cx="1193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After internship to join SDT, MIT to set training and assignment plan by SF dashboard improvement</a:t>
            </a:r>
            <a:endParaRPr kumimoji="1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37E5A4-B73A-498B-B4FD-A1127C24305A}"/>
              </a:ext>
            </a:extLst>
          </p:cNvPr>
          <p:cNvSpPr txBox="1"/>
          <p:nvPr/>
        </p:nvSpPr>
        <p:spPr>
          <a:xfrm>
            <a:off x="7933438" y="159243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EBBC24-718E-481F-91A9-40C3ABB1D5CB}"/>
              </a:ext>
            </a:extLst>
          </p:cNvPr>
          <p:cNvSpPr txBox="1"/>
          <p:nvPr/>
        </p:nvSpPr>
        <p:spPr>
          <a:xfrm>
            <a:off x="10266841" y="3099104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76A78A-D2B8-4E41-8626-1A4C58C7A682}"/>
              </a:ext>
            </a:extLst>
          </p:cNvPr>
          <p:cNvSpPr txBox="1"/>
          <p:nvPr/>
        </p:nvSpPr>
        <p:spPr>
          <a:xfrm>
            <a:off x="2047626" y="393604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A26408-6895-48BE-B1B4-0233139A6D62}"/>
              </a:ext>
            </a:extLst>
          </p:cNvPr>
          <p:cNvSpPr txBox="1"/>
          <p:nvPr/>
        </p:nvSpPr>
        <p:spPr>
          <a:xfrm>
            <a:off x="4024210" y="393604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Issue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32AE92-F2B2-49A6-B238-3F240891CE62}"/>
              </a:ext>
            </a:extLst>
          </p:cNvPr>
          <p:cNvSpPr txBox="1"/>
          <p:nvPr/>
        </p:nvSpPr>
        <p:spPr>
          <a:xfrm>
            <a:off x="6014855" y="3952697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96570DA-7170-45DB-9904-3074AE10DA33}"/>
              </a:ext>
            </a:extLst>
          </p:cNvPr>
          <p:cNvCxnSpPr/>
          <p:nvPr/>
        </p:nvCxnSpPr>
        <p:spPr>
          <a:xfrm flipV="1">
            <a:off x="8114232" y="439026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69E575-F54F-4812-8CD1-8158959207E0}"/>
              </a:ext>
            </a:extLst>
          </p:cNvPr>
          <p:cNvSpPr txBox="1"/>
          <p:nvPr/>
        </p:nvSpPr>
        <p:spPr>
          <a:xfrm>
            <a:off x="7932642" y="393604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282BBB0-BC13-4F59-A040-8FC39AA4CE57}"/>
              </a:ext>
            </a:extLst>
          </p:cNvPr>
          <p:cNvSpPr txBox="1"/>
          <p:nvPr/>
        </p:nvSpPr>
        <p:spPr>
          <a:xfrm>
            <a:off x="4722855" y="1371592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New BGT(Apr)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1" name="Picture 70" descr="Logo&#10;&#10;Description automatically generated">
            <a:extLst>
              <a:ext uri="{FF2B5EF4-FFF2-40B4-BE49-F238E27FC236}">
                <a16:creationId xmlns:a16="http://schemas.microsoft.com/office/drawing/2014/main" id="{880E931C-48B3-4346-9112-C87BB2AA9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20" y="1376993"/>
            <a:ext cx="543196" cy="543196"/>
          </a:xfrm>
          <a:prstGeom prst="rect">
            <a:avLst/>
          </a:prstGeom>
        </p:spPr>
      </p:pic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2C4AF755-305B-49C4-AD30-954F535AB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15" y="2420489"/>
            <a:ext cx="466982" cy="466982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451EBA0C-CE6C-4B65-86FF-4BD9ED993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10" y="2414118"/>
            <a:ext cx="457628" cy="457628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1AD3F417-7D64-458C-ACC6-A9EAE6749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1" y="2426800"/>
            <a:ext cx="523983" cy="523983"/>
          </a:xfrm>
          <a:prstGeom prst="rect">
            <a:avLst/>
          </a:prstGeom>
        </p:spPr>
      </p:pic>
      <p:pic>
        <p:nvPicPr>
          <p:cNvPr id="82" name="Picture 81" descr="Icon&#10;&#10;Description automatically generated">
            <a:extLst>
              <a:ext uri="{FF2B5EF4-FFF2-40B4-BE49-F238E27FC236}">
                <a16:creationId xmlns:a16="http://schemas.microsoft.com/office/drawing/2014/main" id="{302FDD32-E8E1-4157-859B-0838C33FF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09" y="2426800"/>
            <a:ext cx="523983" cy="523983"/>
          </a:xfrm>
          <a:prstGeom prst="rect">
            <a:avLst/>
          </a:prstGeom>
        </p:spPr>
      </p:pic>
      <p:pic>
        <p:nvPicPr>
          <p:cNvPr id="84" name="Picture 83" descr="Icon&#10;&#10;Description automatically generated">
            <a:extLst>
              <a:ext uri="{FF2B5EF4-FFF2-40B4-BE49-F238E27FC236}">
                <a16:creationId xmlns:a16="http://schemas.microsoft.com/office/drawing/2014/main" id="{B203BD09-5D12-4CE9-8690-00FEC3F8FC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46" y="2424269"/>
            <a:ext cx="523977" cy="523977"/>
          </a:xfrm>
          <a:prstGeom prst="rect">
            <a:avLst/>
          </a:prstGeom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9A123397-52FF-4E4C-9CE7-4AC5D623FB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672" y="2439925"/>
            <a:ext cx="415490" cy="415490"/>
          </a:xfrm>
          <a:prstGeom prst="rect">
            <a:avLst/>
          </a:prstGeom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C491763B-7FC3-4723-8296-B0EA0EB2A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314" y="2414609"/>
            <a:ext cx="536922" cy="536922"/>
          </a:xfrm>
          <a:prstGeom prst="rect">
            <a:avLst/>
          </a:prstGeom>
        </p:spPr>
      </p:pic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06F59F7B-4536-4B9B-A9E2-578F262452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869" y="2439120"/>
            <a:ext cx="452919" cy="452919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28692F5-7E06-439F-8C03-EEEEBDFF3F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34" y="4703443"/>
            <a:ext cx="536923" cy="536923"/>
          </a:xfrm>
          <a:prstGeom prst="rect">
            <a:avLst/>
          </a:prstGeom>
        </p:spPr>
      </p:pic>
      <p:pic>
        <p:nvPicPr>
          <p:cNvPr id="94" name="Picture 93" descr="Shape&#10;&#10;Description automatically generated with low confidence">
            <a:extLst>
              <a:ext uri="{FF2B5EF4-FFF2-40B4-BE49-F238E27FC236}">
                <a16:creationId xmlns:a16="http://schemas.microsoft.com/office/drawing/2014/main" id="{0808F7CB-585F-4886-A85F-EB9DA0D21E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48" y="4719578"/>
            <a:ext cx="333543" cy="333543"/>
          </a:xfrm>
          <a:prstGeom prst="rect">
            <a:avLst/>
          </a:prstGeom>
        </p:spPr>
      </p:pic>
      <p:pic>
        <p:nvPicPr>
          <p:cNvPr id="96" name="Picture 95" descr="Icon&#10;&#10;Description automatically generated">
            <a:extLst>
              <a:ext uri="{FF2B5EF4-FFF2-40B4-BE49-F238E27FC236}">
                <a16:creationId xmlns:a16="http://schemas.microsoft.com/office/drawing/2014/main" id="{0E04A24E-CAC2-4819-8EA3-2A8BBFAFB1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05" y="4718148"/>
            <a:ext cx="536922" cy="536922"/>
          </a:xfrm>
          <a:prstGeom prst="rect">
            <a:avLst/>
          </a:prstGeom>
        </p:spPr>
      </p:pic>
      <p:pic>
        <p:nvPicPr>
          <p:cNvPr id="98" name="Picture 97" descr="Logo&#10;&#10;Description automatically generated">
            <a:extLst>
              <a:ext uri="{FF2B5EF4-FFF2-40B4-BE49-F238E27FC236}">
                <a16:creationId xmlns:a16="http://schemas.microsoft.com/office/drawing/2014/main" id="{BFEF0A4D-66B4-4286-8D65-E55A223DFE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602" y="4679907"/>
            <a:ext cx="536921" cy="536921"/>
          </a:xfrm>
          <a:prstGeom prst="rect">
            <a:avLst/>
          </a:prstGeom>
        </p:spPr>
      </p:pic>
      <p:pic>
        <p:nvPicPr>
          <p:cNvPr id="100" name="Picture 99" descr="Icon&#10;&#10;Description automatically generated">
            <a:extLst>
              <a:ext uri="{FF2B5EF4-FFF2-40B4-BE49-F238E27FC236}">
                <a16:creationId xmlns:a16="http://schemas.microsoft.com/office/drawing/2014/main" id="{89AC1573-9444-4C2D-A1A0-9D986785F6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1" y="4692321"/>
            <a:ext cx="561145" cy="561145"/>
          </a:xfrm>
          <a:prstGeom prst="rect">
            <a:avLst/>
          </a:prstGeom>
        </p:spPr>
      </p:pic>
      <p:pic>
        <p:nvPicPr>
          <p:cNvPr id="104" name="Picture 103" descr="Logo&#10;&#10;Description automatically generated">
            <a:extLst>
              <a:ext uri="{FF2B5EF4-FFF2-40B4-BE49-F238E27FC236}">
                <a16:creationId xmlns:a16="http://schemas.microsoft.com/office/drawing/2014/main" id="{8DA5C224-FF73-4428-A887-6663D9EE67A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417" y="5561680"/>
            <a:ext cx="596270" cy="596270"/>
          </a:xfrm>
          <a:prstGeom prst="rect">
            <a:avLst/>
          </a:prstGeom>
        </p:spPr>
      </p:pic>
      <p:pic>
        <p:nvPicPr>
          <p:cNvPr id="106" name="Picture 105" descr="A picture containing icon&#10;&#10;Description automatically generated">
            <a:extLst>
              <a:ext uri="{FF2B5EF4-FFF2-40B4-BE49-F238E27FC236}">
                <a16:creationId xmlns:a16="http://schemas.microsoft.com/office/drawing/2014/main" id="{7D2826E4-3396-4EE4-A0DB-45A6E72701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431" y="5491595"/>
            <a:ext cx="561145" cy="587483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ABF1CBF-BDD1-4F3E-A038-C8E799DAFB54}"/>
              </a:ext>
            </a:extLst>
          </p:cNvPr>
          <p:cNvSpPr txBox="1"/>
          <p:nvPr/>
        </p:nvSpPr>
        <p:spPr>
          <a:xfrm>
            <a:off x="10349891" y="6221250"/>
            <a:ext cx="81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Promote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38148B-0953-4BA9-AF6B-FD9096FECCCE}"/>
              </a:ext>
            </a:extLst>
          </p:cNvPr>
          <p:cNvSpPr txBox="1"/>
          <p:nvPr/>
        </p:nvSpPr>
        <p:spPr>
          <a:xfrm>
            <a:off x="11164203" y="6221249"/>
            <a:ext cx="81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Bonus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87FEE6DB-BC69-41E1-A023-ADFB0AAD1ADE}"/>
              </a:ext>
            </a:extLst>
          </p:cNvPr>
          <p:cNvSpPr/>
          <p:nvPr/>
        </p:nvSpPr>
        <p:spPr>
          <a:xfrm>
            <a:off x="10349079" y="4125427"/>
            <a:ext cx="1642883" cy="52398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 BGT Review and adjust 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B018A45-0126-448B-B013-F1FF849E39AF}"/>
              </a:ext>
            </a:extLst>
          </p:cNvPr>
          <p:cNvSpPr txBox="1"/>
          <p:nvPr/>
        </p:nvSpPr>
        <p:spPr>
          <a:xfrm>
            <a:off x="10606769" y="3675698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Begin of Oct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F83551-AA68-4C6D-9923-B67B223B56FE}"/>
              </a:ext>
            </a:extLst>
          </p:cNvPr>
          <p:cNvSpPr txBox="1"/>
          <p:nvPr/>
        </p:nvSpPr>
        <p:spPr>
          <a:xfrm>
            <a:off x="8792525" y="5214596"/>
            <a:ext cx="806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9200BAF4-4B8C-4ED6-A212-A5206E98DBB9}"/>
              </a:ext>
            </a:extLst>
          </p:cNvPr>
          <p:cNvSpPr/>
          <p:nvPr/>
        </p:nvSpPr>
        <p:spPr>
          <a:xfrm>
            <a:off x="11115325" y="386628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F9800C9-E368-42E3-A830-52582CB477E1}"/>
              </a:ext>
            </a:extLst>
          </p:cNvPr>
          <p:cNvCxnSpPr>
            <a:cxnSpLocks/>
          </p:cNvCxnSpPr>
          <p:nvPr/>
        </p:nvCxnSpPr>
        <p:spPr>
          <a:xfrm>
            <a:off x="11183236" y="4692321"/>
            <a:ext cx="0" cy="36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F09BC6A-FDCD-4809-A70B-CA83D2B974CC}"/>
              </a:ext>
            </a:extLst>
          </p:cNvPr>
          <p:cNvSpPr txBox="1"/>
          <p:nvPr/>
        </p:nvSpPr>
        <p:spPr>
          <a:xfrm>
            <a:off x="4786882" y="3672883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273906C-25F0-4DE8-9D8F-05544AE2960F}"/>
              </a:ext>
            </a:extLst>
          </p:cNvPr>
          <p:cNvSpPr txBox="1"/>
          <p:nvPr/>
        </p:nvSpPr>
        <p:spPr>
          <a:xfrm>
            <a:off x="8683984" y="1414829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Begin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1A32DEC-4210-4E15-831A-CB4B827414E2}"/>
              </a:ext>
            </a:extLst>
          </p:cNvPr>
          <p:cNvSpPr txBox="1"/>
          <p:nvPr/>
        </p:nvSpPr>
        <p:spPr>
          <a:xfrm>
            <a:off x="6719941" y="3684225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BC7F168-3F19-48ED-85F0-1E7BD39B4C77}"/>
              </a:ext>
            </a:extLst>
          </p:cNvPr>
          <p:cNvCxnSpPr/>
          <p:nvPr/>
        </p:nvCxnSpPr>
        <p:spPr>
          <a:xfrm flipV="1">
            <a:off x="10049874" y="4387418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9346887-B519-4DB3-8214-C6FCE00162F8}"/>
              </a:ext>
            </a:extLst>
          </p:cNvPr>
          <p:cNvSpPr txBox="1"/>
          <p:nvPr/>
        </p:nvSpPr>
        <p:spPr>
          <a:xfrm>
            <a:off x="261189" y="731382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Internship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71481AF-325E-42EA-BC85-5419E6D7F22F}"/>
              </a:ext>
            </a:extLst>
          </p:cNvPr>
          <p:cNvSpPr/>
          <p:nvPr/>
        </p:nvSpPr>
        <p:spPr>
          <a:xfrm>
            <a:off x="7593952" y="841146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E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Data SQL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82F2F46-156C-4CB9-A020-AAEAFEE14689}"/>
              </a:ext>
            </a:extLst>
          </p:cNvPr>
          <p:cNvSpPr/>
          <p:nvPr/>
        </p:nvSpPr>
        <p:spPr>
          <a:xfrm>
            <a:off x="9842785" y="830807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Design Chart and layout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6002922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E1AADB30-9A73-4BDB-97AB-147A01F2BD2F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After training and learning about project assignment of </a:t>
            </a: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 , It was a valuable experience</a:t>
            </a:r>
            <a:endParaRPr kumimoji="1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Cordia New" panose="020B0304020202020204" pitchFamily="34" charset="-34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7AC5A1B-1C1C-4AE9-AF9A-9BCB323557FB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Final Conclusion : SF080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 SF FAC Dashboard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2AAE941-4137-41B0-82D2-FDCBA25B7314}"/>
              </a:ext>
            </a:extLst>
          </p:cNvPr>
          <p:cNvSpPr/>
          <p:nvPr/>
        </p:nvSpPr>
        <p:spPr>
          <a:xfrm>
            <a:off x="1138762" y="1167868"/>
            <a:ext cx="2578814" cy="26158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665C906-2662-45CC-8C24-3C0B8523C926}"/>
              </a:ext>
            </a:extLst>
          </p:cNvPr>
          <p:cNvSpPr/>
          <p:nvPr/>
        </p:nvSpPr>
        <p:spPr>
          <a:xfrm>
            <a:off x="3839154" y="1167869"/>
            <a:ext cx="3960000" cy="26151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97CFFD3-CAAA-4A30-B12F-96B5D4A47DDF}"/>
              </a:ext>
            </a:extLst>
          </p:cNvPr>
          <p:cNvSpPr/>
          <p:nvPr/>
        </p:nvSpPr>
        <p:spPr>
          <a:xfrm>
            <a:off x="3865087" y="3970774"/>
            <a:ext cx="3960000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36C5F65-B0A3-4DFF-9B75-E858D198C614}"/>
              </a:ext>
            </a:extLst>
          </p:cNvPr>
          <p:cNvSpPr/>
          <p:nvPr/>
        </p:nvSpPr>
        <p:spPr>
          <a:xfrm>
            <a:off x="7957572" y="1167868"/>
            <a:ext cx="3960000" cy="26151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394A25D-589B-4BE3-8384-F60C4D95CAF1}"/>
              </a:ext>
            </a:extLst>
          </p:cNvPr>
          <p:cNvSpPr/>
          <p:nvPr/>
        </p:nvSpPr>
        <p:spPr>
          <a:xfrm>
            <a:off x="7983505" y="3970774"/>
            <a:ext cx="3960000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F246736-2BC4-4652-8065-1C3C51D2F608}"/>
              </a:ext>
            </a:extLst>
          </p:cNvPr>
          <p:cNvSpPr/>
          <p:nvPr/>
        </p:nvSpPr>
        <p:spPr>
          <a:xfrm>
            <a:off x="1127855" y="3970774"/>
            <a:ext cx="2578814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920B323E-9D73-47B1-B272-43CC82B1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" y="4856321"/>
            <a:ext cx="434277" cy="434277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197532A3-D0E6-4904-8AEE-F2BE11B34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3" y="1935326"/>
            <a:ext cx="720840" cy="72084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3510C4-3DB3-4A4F-AB4D-3E076BB25AAC}"/>
              </a:ext>
            </a:extLst>
          </p:cNvPr>
          <p:cNvSpPr/>
          <p:nvPr/>
        </p:nvSpPr>
        <p:spPr>
          <a:xfrm>
            <a:off x="1138762" y="663468"/>
            <a:ext cx="2541974" cy="3199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Situation and problem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6DE53DB-38FD-4DC1-AD5A-027F67C6BEEF}"/>
              </a:ext>
            </a:extLst>
          </p:cNvPr>
          <p:cNvSpPr/>
          <p:nvPr/>
        </p:nvSpPr>
        <p:spPr>
          <a:xfrm>
            <a:off x="3833135" y="663467"/>
            <a:ext cx="3959999" cy="31990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Activities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0EBC2F7-78C6-41C3-A615-B1447EEE1B24}"/>
              </a:ext>
            </a:extLst>
          </p:cNvPr>
          <p:cNvSpPr/>
          <p:nvPr/>
        </p:nvSpPr>
        <p:spPr>
          <a:xfrm>
            <a:off x="7945533" y="663467"/>
            <a:ext cx="3959999" cy="31990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Result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D61A2-B8BB-40CB-AFE1-A1650F5B04F9}"/>
              </a:ext>
            </a:extLst>
          </p:cNvPr>
          <p:cNvSpPr txBox="1"/>
          <p:nvPr/>
        </p:nvSpPr>
        <p:spPr>
          <a:xfrm>
            <a:off x="222664" y="2727884"/>
            <a:ext cx="72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SDT</a:t>
            </a:r>
            <a:endParaRPr lang="th-TH" sz="1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186D7B-30A5-42A1-AA1D-B235CAAADA2D}"/>
              </a:ext>
            </a:extLst>
          </p:cNvPr>
          <p:cNvSpPr txBox="1"/>
          <p:nvPr/>
        </p:nvSpPr>
        <p:spPr>
          <a:xfrm>
            <a:off x="25933" y="5403033"/>
            <a:ext cx="11238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</a:rPr>
              <a:t>Nonthawat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</a:rPr>
              <a:t>Jirapat</a:t>
            </a:r>
          </a:p>
          <a:p>
            <a:endParaRPr lang="th-TH" sz="10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01241-5051-4D88-AEC8-23AA71715330}"/>
              </a:ext>
            </a:extLst>
          </p:cNvPr>
          <p:cNvSpPr txBox="1"/>
          <p:nvPr/>
        </p:nvSpPr>
        <p:spPr>
          <a:xfrm>
            <a:off x="1430782" y="1236360"/>
            <a:ext cx="1921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We have many KPI , monitoring report separately in many system and report.</a:t>
            </a:r>
          </a:p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It spends time to summarize for overall situation.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7579BA-A115-4FF7-8C62-580B273D6B02}"/>
              </a:ext>
            </a:extLst>
          </p:cNvPr>
          <p:cNvSpPr txBox="1"/>
          <p:nvPr/>
        </p:nvSpPr>
        <p:spPr>
          <a:xfrm>
            <a:off x="1317094" y="4158584"/>
            <a:ext cx="254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Not enough knowledge for SDT dashboard development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th-TH" sz="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9B215-C337-42C9-B841-8BCA681B4ED7}"/>
              </a:ext>
            </a:extLst>
          </p:cNvPr>
          <p:cNvSpPr txBox="1"/>
          <p:nvPr/>
        </p:nvSpPr>
        <p:spPr>
          <a:xfrm>
            <a:off x="4071364" y="1236360"/>
            <a:ext cx="339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To take action to improve SDT FAC dashboard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Study dashboard solution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Set meeting to discuss about current situation and requirement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Set project schedule plan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Follow requirement and schedule plan </a:t>
            </a: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2839CB-A651-4430-BEC2-064FB4B1EB0A}"/>
              </a:ext>
            </a:extLst>
          </p:cNvPr>
          <p:cNvCxnSpPr/>
          <p:nvPr/>
        </p:nvCxnSpPr>
        <p:spPr>
          <a:xfrm>
            <a:off x="89115" y="3877227"/>
            <a:ext cx="11939007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69D652D-5575-456B-AD53-4652E8CA1B9D}"/>
              </a:ext>
            </a:extLst>
          </p:cNvPr>
          <p:cNvSpPr txBox="1"/>
          <p:nvPr/>
        </p:nvSpPr>
        <p:spPr>
          <a:xfrm>
            <a:off x="4097297" y="4159615"/>
            <a:ext cx="33952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To training development tools for apply to project assignment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en-US" sz="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2. Self leaning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stack overflow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W3schools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SQL tutorial</a:t>
            </a: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815865-A8EF-4F74-BD63-03701A658980}"/>
              </a:ext>
            </a:extLst>
          </p:cNvPr>
          <p:cNvSpPr txBox="1"/>
          <p:nvPr/>
        </p:nvSpPr>
        <p:spPr>
          <a:xfrm>
            <a:off x="8374345" y="1236360"/>
            <a:ext cx="339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Completion sharing and display SDT FAC dashboard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Temperature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Utility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Energy Usage</a:t>
            </a:r>
          </a:p>
          <a:p>
            <a:endParaRPr lang="en-US" altLang="ja-JP" sz="800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endParaRPr lang="en-US" sz="800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F1821E-591A-47BB-9A0E-5FAF965437AD}"/>
              </a:ext>
            </a:extLst>
          </p:cNvPr>
          <p:cNvSpPr txBox="1"/>
          <p:nvPr/>
        </p:nvSpPr>
        <p:spPr>
          <a:xfrm>
            <a:off x="8400277" y="4159615"/>
            <a:ext cx="339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To improve development s</a:t>
            </a: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kill up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Have more Development tooling knowledge</a:t>
            </a:r>
            <a:endParaRPr lang="th-TH" sz="8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Have more experience in businesses environment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7EE41E-F1CA-4DA7-A01A-7159C197F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984" y="477465"/>
            <a:ext cx="705466" cy="7054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80CF0AD-AF61-454C-9B42-D08887E76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401" y="502301"/>
            <a:ext cx="705466" cy="70546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002C298-2040-4811-92C8-396637C13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464" y="4971598"/>
            <a:ext cx="637999" cy="63799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220C8AB9-5082-4DC3-BCCA-C23F16788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465" y="4809004"/>
            <a:ext cx="871028" cy="871028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37B3DFD0-1A44-4E83-A597-B5218BE80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623" y="2278417"/>
            <a:ext cx="701348" cy="945387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43E7282-928C-4E57-AE44-C81A971080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601" y="2284597"/>
            <a:ext cx="671111" cy="904629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65E3136-0197-4D55-9D76-379F67D571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59" y="5206237"/>
            <a:ext cx="553998" cy="553998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F6A135BE-5CF1-4169-A9F9-5E837BB01E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65" y="5176538"/>
            <a:ext cx="543293" cy="54329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E8C675-DC51-426C-B192-EE9CF2DD16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298" y="5136739"/>
            <a:ext cx="543293" cy="543293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3C74EE48-EED5-44DD-B0E0-B7C0EB2743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51" y="2274300"/>
            <a:ext cx="705466" cy="950938"/>
          </a:xfrm>
          <a:prstGeom prst="rect">
            <a:avLst/>
          </a:prstGeom>
        </p:spPr>
      </p:pic>
      <p:pic>
        <p:nvPicPr>
          <p:cNvPr id="53" name="Picture 52" descr="Application, icon&#10;&#10;Description automatically generated">
            <a:extLst>
              <a:ext uri="{FF2B5EF4-FFF2-40B4-BE49-F238E27FC236}">
                <a16:creationId xmlns:a16="http://schemas.microsoft.com/office/drawing/2014/main" id="{25FE0C0E-2EFB-49AD-B81A-DD7A734112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34" y="2234099"/>
            <a:ext cx="773191" cy="1042228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F24C3898-6448-4634-B192-F53FB55FFE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88" y="2327731"/>
            <a:ext cx="512859" cy="791837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55EC618-1A42-418E-A84A-01DD68CB23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95" y="2319135"/>
            <a:ext cx="532187" cy="821679"/>
          </a:xfrm>
          <a:prstGeom prst="rect">
            <a:avLst/>
          </a:prstGeom>
        </p:spPr>
      </p:pic>
      <p:pic>
        <p:nvPicPr>
          <p:cNvPr id="65" name="Picture 6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2F98CEC-B76F-4650-98E7-4A05C7F5D0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11" y="5217392"/>
            <a:ext cx="553998" cy="553998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45A23B8-CCEE-4178-9D6C-CAE36B8B368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9329"/>
          <a:stretch/>
        </p:blipFill>
        <p:spPr>
          <a:xfrm>
            <a:off x="2511579" y="2327730"/>
            <a:ext cx="1134597" cy="837577"/>
          </a:xfrm>
          <a:prstGeom prst="rect">
            <a:avLst/>
          </a:prstGeom>
        </p:spPr>
      </p:pic>
      <p:pic>
        <p:nvPicPr>
          <p:cNvPr id="98" name="Picture 4" descr="Download Microsoft .NET Framework 4.8.4115.0">
            <a:extLst>
              <a:ext uri="{FF2B5EF4-FFF2-40B4-BE49-F238E27FC236}">
                <a16:creationId xmlns:a16="http://schemas.microsoft.com/office/drawing/2014/main" id="{CC5FCC13-1323-43D8-8148-46D1BA5F1BD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986" y="4519686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Vue.js as an enterprise solution | Apps &amp; Platforms">
            <a:extLst>
              <a:ext uri="{FF2B5EF4-FFF2-40B4-BE49-F238E27FC236}">
                <a16:creationId xmlns:a16="http://schemas.microsoft.com/office/drawing/2014/main" id="{2563C6D6-227A-4DCE-AAB7-E45CD6C6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58" y="4502387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E80D21E3-3965-41B0-87E3-969335AEE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53" y="4406986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0" descr="Bootstrap (front-end framework) - Wikipedia">
            <a:extLst>
              <a:ext uri="{FF2B5EF4-FFF2-40B4-BE49-F238E27FC236}">
                <a16:creationId xmlns:a16="http://schemas.microsoft.com/office/drawing/2014/main" id="{6C34B49F-E929-45FA-BFD9-0BDE7EBBC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574" y="4539103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20009725-189B-47B9-842D-A12E53F69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6479809" y="4500738"/>
            <a:ext cx="495812" cy="41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23A09C4D-A5D6-4FC4-99EB-3B70CA92B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0" y="4856321"/>
            <a:ext cx="434277" cy="434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8CA033-624C-4C25-AFFD-9A534EB82AF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53621" y="1814930"/>
            <a:ext cx="1981427" cy="861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0F9BA6-888A-43E9-9E70-AC1F5AB3171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41480" y="2711618"/>
            <a:ext cx="1332077" cy="968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DC2D53-DC48-4EC3-B8B2-528D32A11CC5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578"/>
          <a:stretch/>
        </p:blipFill>
        <p:spPr>
          <a:xfrm>
            <a:off x="9942018" y="2845095"/>
            <a:ext cx="1091271" cy="8202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43613-1ECA-4765-85F7-1EF44D8B1ED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16721" y="1972930"/>
            <a:ext cx="1626956" cy="82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68002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1F8-2997-4FC1-9885-9A651F36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778"/>
            <a:ext cx="12191999" cy="539625"/>
          </a:xfrm>
        </p:spPr>
        <p:txBody>
          <a:bodyPr/>
          <a:lstStyle/>
          <a:p>
            <a:r>
              <a:rPr lang="en-US" dirty="0"/>
              <a:t>Each project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21902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6096000" y="6422288"/>
            <a:ext cx="4747583" cy="43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2098">
              <a:solidFill>
                <a:prstClr val="white"/>
              </a:solidFill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B6B4858-2803-4DE4-A271-F295133BEC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51" y="6019170"/>
            <a:ext cx="10752799" cy="193771"/>
          </a:xfrm>
        </p:spPr>
        <p:txBody>
          <a:bodyPr/>
          <a:lstStyle/>
          <a:p>
            <a:r>
              <a:rPr lang="en-US" altLang="ja-JP" dirty="0"/>
              <a:t>Sony Device Technology (Thailand) </a:t>
            </a:r>
            <a:r>
              <a:rPr lang="en-US" altLang="ja-JP" dirty="0" err="1"/>
              <a:t>Co.,Ltd</a:t>
            </a:r>
            <a:r>
              <a:rPr lang="en-US" altLang="ja-JP" dirty="0"/>
              <a:t>.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3"/>
          </p:nvPr>
        </p:nvSpPr>
        <p:spPr>
          <a:xfrm>
            <a:off x="719251" y="2062073"/>
            <a:ext cx="10752799" cy="1294994"/>
          </a:xfrm>
        </p:spPr>
        <p:txBody>
          <a:bodyPr>
            <a:normAutofit fontScale="92500" lnSpcReduction="10000"/>
          </a:bodyPr>
          <a:lstStyle/>
          <a:p>
            <a:r>
              <a:rPr lang="en-US" sz="3596" dirty="0"/>
              <a:t>SDT Internship : Programmer</a:t>
            </a:r>
          </a:p>
          <a:p>
            <a:endParaRPr lang="en-US" sz="1998" dirty="0"/>
          </a:p>
          <a:p>
            <a:r>
              <a:rPr lang="en-US" sz="2797" dirty="0"/>
              <a:t>16 Aug 2022</a:t>
            </a:r>
            <a:endParaRPr lang="ja-JP" altLang="en-US" sz="2797" u="sng" dirty="0"/>
          </a:p>
        </p:txBody>
      </p:sp>
    </p:spTree>
    <p:extLst>
      <p:ext uri="{BB962C8B-B14F-4D97-AF65-F5344CB8AC3E}">
        <p14:creationId xmlns:p14="http://schemas.microsoft.com/office/powerpoint/2010/main" val="560519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DAE056-7107-473D-B1C8-90C77B80A9F1}"/>
              </a:ext>
            </a:extLst>
          </p:cNvPr>
          <p:cNvSpPr/>
          <p:nvPr/>
        </p:nvSpPr>
        <p:spPr>
          <a:xfrm>
            <a:off x="1130856" y="595843"/>
            <a:ext cx="927936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1. Introduction (5 minute)		 	 	</a:t>
            </a:r>
          </a:p>
          <a:p>
            <a:r>
              <a:rPr lang="en-GB" sz="2400" dirty="0"/>
              <a:t>       -SDT improvement : Smart Factory</a:t>
            </a:r>
          </a:p>
          <a:p>
            <a:r>
              <a:rPr lang="en-GB" sz="2400" dirty="0"/>
              <a:t>       -Requirement</a:t>
            </a:r>
            <a:r>
              <a:rPr lang="th-TH" sz="2400" dirty="0"/>
              <a:t> </a:t>
            </a:r>
            <a:r>
              <a:rPr lang="en-US" sz="2400" dirty="0"/>
              <a:t>&amp;</a:t>
            </a:r>
            <a:r>
              <a:rPr lang="en-GB" sz="2400" dirty="0"/>
              <a:t>Job assign -&gt; 4 Team</a:t>
            </a:r>
          </a:p>
          <a:p>
            <a:r>
              <a:rPr lang="en-GB" sz="2400" dirty="0"/>
              <a:t>       -Overall schedule</a:t>
            </a:r>
          </a:p>
          <a:p>
            <a:r>
              <a:rPr lang="en-GB" sz="2400" dirty="0"/>
              <a:t>2. Training (3 minute)</a:t>
            </a:r>
          </a:p>
          <a:p>
            <a:r>
              <a:rPr lang="en-GB" sz="2400" dirty="0"/>
              <a:t>       - Line tour</a:t>
            </a:r>
          </a:p>
          <a:p>
            <a:r>
              <a:rPr lang="en-GB" sz="2400" dirty="0"/>
              <a:t>       - Development Tooling </a:t>
            </a:r>
          </a:p>
          <a:p>
            <a:endParaRPr lang="en-GB" sz="2400" dirty="0"/>
          </a:p>
          <a:p>
            <a:r>
              <a:rPr lang="en-GB" sz="2400" dirty="0"/>
              <a:t>3. Project Progress</a:t>
            </a:r>
            <a:r>
              <a:rPr lang="th-TH" sz="2400" dirty="0"/>
              <a:t> </a:t>
            </a:r>
            <a:r>
              <a:rPr lang="en-GB" sz="2400" dirty="0"/>
              <a:t>      (7 min / team)      Each team</a:t>
            </a:r>
          </a:p>
          <a:p>
            <a:r>
              <a:rPr lang="en-GB" sz="2400" dirty="0"/>
              <a:t>       SF080 : FAC Dashboard</a:t>
            </a:r>
          </a:p>
          <a:p>
            <a:r>
              <a:rPr lang="en-GB" sz="2400" dirty="0"/>
              <a:t>       SF081 : Homepage</a:t>
            </a:r>
          </a:p>
          <a:p>
            <a:r>
              <a:rPr lang="en-GB" sz="2400" dirty="0"/>
              <a:t>       SF097 : Machine Dashboard                                                        </a:t>
            </a:r>
          </a:p>
          <a:p>
            <a:r>
              <a:rPr lang="en-GB" sz="2400" dirty="0"/>
              <a:t>       SF102 : Customer dashboard</a:t>
            </a:r>
          </a:p>
          <a:p>
            <a:r>
              <a:rPr lang="en-GB" sz="2400" dirty="0"/>
              <a:t> </a:t>
            </a:r>
          </a:p>
          <a:p>
            <a:r>
              <a:rPr lang="en-GB" sz="2400" dirty="0"/>
              <a:t>4. Q&amp;A</a:t>
            </a:r>
          </a:p>
        </p:txBody>
      </p:sp>
      <p:sp>
        <p:nvSpPr>
          <p:cNvPr id="3" name="タイトル 5">
            <a:extLst>
              <a:ext uri="{FF2B5EF4-FFF2-40B4-BE49-F238E27FC236}">
                <a16:creationId xmlns:a16="http://schemas.microsoft.com/office/drawing/2014/main" id="{23518BC6-FC19-4041-B027-B36AC01D380F}"/>
              </a:ext>
            </a:extLst>
          </p:cNvPr>
          <p:cNvSpPr txBox="1">
            <a:spLocks/>
          </p:cNvSpPr>
          <p:nvPr/>
        </p:nvSpPr>
        <p:spPr>
          <a:xfrm>
            <a:off x="432143" y="56655"/>
            <a:ext cx="11327713" cy="539188"/>
          </a:xfrm>
        </p:spPr>
        <p:txBody>
          <a:bodyPr/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52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797" b="1" kern="0" dirty="0"/>
              <a:t>Agenda</a:t>
            </a:r>
            <a:endParaRPr lang="ja-JP" altLang="en-US" sz="2797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A72D8-E1AE-4374-84AA-FD756B627EEB}"/>
              </a:ext>
            </a:extLst>
          </p:cNvPr>
          <p:cNvSpPr txBox="1"/>
          <p:nvPr/>
        </p:nvSpPr>
        <p:spPr>
          <a:xfrm>
            <a:off x="9677399" y="1979388"/>
            <a:ext cx="2645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/>
              <a:t>*Situation</a:t>
            </a:r>
          </a:p>
          <a:p>
            <a:r>
              <a:rPr lang="en-US" sz="1800" dirty="0"/>
              <a:t>-Biz logic, Technical term</a:t>
            </a:r>
          </a:p>
          <a:p>
            <a:r>
              <a:rPr lang="en-US" sz="1800" dirty="0"/>
              <a:t>-Problem (as is , to be)</a:t>
            </a:r>
          </a:p>
          <a:p>
            <a:r>
              <a:rPr lang="en-US" sz="1800" dirty="0"/>
              <a:t>-Output image</a:t>
            </a:r>
          </a:p>
          <a:p>
            <a:r>
              <a:rPr lang="en-US" sz="1800" u="sng" dirty="0">
                <a:highlight>
                  <a:srgbClr val="00FFFF"/>
                </a:highlight>
              </a:rPr>
              <a:t>*Activity</a:t>
            </a:r>
          </a:p>
          <a:p>
            <a:r>
              <a:rPr lang="en-US" sz="1800" dirty="0">
                <a:highlight>
                  <a:srgbClr val="00FFFF"/>
                </a:highlight>
              </a:rPr>
              <a:t>-Apply knowledge</a:t>
            </a:r>
          </a:p>
          <a:p>
            <a:r>
              <a:rPr lang="en-US" sz="1800" dirty="0">
                <a:highlight>
                  <a:srgbClr val="00FFFF"/>
                </a:highlight>
              </a:rPr>
              <a:t>-Require Technic </a:t>
            </a:r>
          </a:p>
          <a:p>
            <a:endParaRPr lang="en-US" sz="1800" dirty="0">
              <a:highlight>
                <a:srgbClr val="00FFFF"/>
              </a:highlight>
            </a:endParaRPr>
          </a:p>
          <a:p>
            <a:r>
              <a:rPr lang="en-US" sz="1800" u="sng" dirty="0"/>
              <a:t>*Schedule</a:t>
            </a:r>
          </a:p>
          <a:p>
            <a:endParaRPr lang="en-US" sz="1800" u="sng" dirty="0"/>
          </a:p>
          <a:p>
            <a:r>
              <a:rPr lang="en-US" sz="1800" u="sng" dirty="0"/>
              <a:t>*Example screen</a:t>
            </a:r>
          </a:p>
          <a:p>
            <a:endParaRPr lang="th-TH" sz="18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0D5B4154-6EA7-4276-A741-85EDF7209427}"/>
              </a:ext>
            </a:extLst>
          </p:cNvPr>
          <p:cNvSpPr/>
          <p:nvPr/>
        </p:nvSpPr>
        <p:spPr>
          <a:xfrm>
            <a:off x="9203443" y="3175314"/>
            <a:ext cx="372533" cy="11599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81949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5DB6A011-56F7-47CB-8EEF-55948BA98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3" y="1034690"/>
            <a:ext cx="11016714" cy="51545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06E60B-FE8C-4863-88E9-BF5D82CC6DF9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D28A9-73C2-40E7-AB2C-97DDC5349E4D}"/>
              </a:ext>
            </a:extLst>
          </p:cNvPr>
          <p:cNvSpPr txBox="1"/>
          <p:nvPr/>
        </p:nvSpPr>
        <p:spPr>
          <a:xfrm>
            <a:off x="4471093" y="96336"/>
            <a:ext cx="235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Training overview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FA006-6853-43E4-A754-82BDE334F5A3}"/>
              </a:ext>
            </a:extLst>
          </p:cNvPr>
          <p:cNvSpPr txBox="1"/>
          <p:nvPr/>
        </p:nvSpPr>
        <p:spPr>
          <a:xfrm>
            <a:off x="466920" y="563695"/>
            <a:ext cx="289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train SQL database</a:t>
            </a:r>
            <a:endParaRPr lang="th-TH" sz="2000"/>
          </a:p>
        </p:txBody>
      </p:sp>
    </p:spTree>
    <p:extLst>
      <p:ext uri="{BB962C8B-B14F-4D97-AF65-F5344CB8AC3E}">
        <p14:creationId xmlns:p14="http://schemas.microsoft.com/office/powerpoint/2010/main" val="913339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28C07F47-A5BD-4BC2-A639-ACEEF8BD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40" y="563695"/>
            <a:ext cx="11046119" cy="583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260225-114F-42EA-A26E-33D6FCD768FF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D8C22-99C3-4860-8D6B-7C0F301F08ED}"/>
              </a:ext>
            </a:extLst>
          </p:cNvPr>
          <p:cNvSpPr txBox="1"/>
          <p:nvPr/>
        </p:nvSpPr>
        <p:spPr>
          <a:xfrm>
            <a:off x="4471093" y="96336"/>
            <a:ext cx="343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Internship job assignment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8046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06E60B-FE8C-4863-88E9-BF5D82CC6DF9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D28A9-73C2-40E7-AB2C-97DDC5349E4D}"/>
              </a:ext>
            </a:extLst>
          </p:cNvPr>
          <p:cNvSpPr txBox="1"/>
          <p:nvPr/>
        </p:nvSpPr>
        <p:spPr>
          <a:xfrm>
            <a:off x="4471093" y="96336"/>
            <a:ext cx="235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Training overview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FA006-6853-43E4-A754-82BDE334F5A3}"/>
              </a:ext>
            </a:extLst>
          </p:cNvPr>
          <p:cNvSpPr txBox="1"/>
          <p:nvPr/>
        </p:nvSpPr>
        <p:spPr>
          <a:xfrm>
            <a:off x="466920" y="563695"/>
            <a:ext cx="1966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train .NET</a:t>
            </a:r>
            <a:endParaRPr lang="th-TH" sz="200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A69A6F-F2C2-4822-90D1-3D87A39B5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92" y="1262614"/>
            <a:ext cx="9442935" cy="49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88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Callout 2">
            <a:extLst>
              <a:ext uri="{FF2B5EF4-FFF2-40B4-BE49-F238E27FC236}">
                <a16:creationId xmlns:a16="http://schemas.microsoft.com/office/drawing/2014/main" id="{A3EBCFBD-E4B1-4E1B-8E7A-5FBDEDD90B18}"/>
              </a:ext>
            </a:extLst>
          </p:cNvPr>
          <p:cNvSpPr/>
          <p:nvPr/>
        </p:nvSpPr>
        <p:spPr>
          <a:xfrm>
            <a:off x="11062877" y="5229730"/>
            <a:ext cx="1075205" cy="712046"/>
          </a:xfrm>
          <a:prstGeom prst="cloudCallout">
            <a:avLst>
              <a:gd name="adj1" fmla="val -60891"/>
              <a:gd name="adj2" fmla="val 625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CD0E11-A46F-4C69-8C6B-65717DFAC00C}"/>
              </a:ext>
            </a:extLst>
          </p:cNvPr>
          <p:cNvSpPr/>
          <p:nvPr/>
        </p:nvSpPr>
        <p:spPr>
          <a:xfrm>
            <a:off x="38060" y="1882005"/>
            <a:ext cx="2760962" cy="4408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28FD9C43-9EA0-48B0-A378-12141B88928C}"/>
              </a:ext>
            </a:extLst>
          </p:cNvPr>
          <p:cNvSpPr/>
          <p:nvPr/>
        </p:nvSpPr>
        <p:spPr>
          <a:xfrm>
            <a:off x="845258" y="1242908"/>
            <a:ext cx="1441535" cy="604209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Actual Data</a:t>
            </a:r>
          </a:p>
        </p:txBody>
      </p:sp>
      <p:pic>
        <p:nvPicPr>
          <p:cNvPr id="7173" name="Picture 7">
            <a:extLst>
              <a:ext uri="{FF2B5EF4-FFF2-40B4-BE49-F238E27FC236}">
                <a16:creationId xmlns:a16="http://schemas.microsoft.com/office/drawing/2014/main" id="{EB3287A6-F880-4474-8941-4B31F46C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5" r="32986"/>
          <a:stretch>
            <a:fillRect/>
          </a:stretch>
        </p:blipFill>
        <p:spPr bwMode="auto">
          <a:xfrm>
            <a:off x="198232" y="4179899"/>
            <a:ext cx="934064" cy="962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16" descr="à¸à¸¥à¸à¸²à¸£à¸à¹à¸à¸«à¸²à¸£à¸¹à¸à¸ à¸²à¸à¸ªà¸³à¸«à¸£à¸±à¸ measuring scope nikon">
            <a:extLst>
              <a:ext uri="{FF2B5EF4-FFF2-40B4-BE49-F238E27FC236}">
                <a16:creationId xmlns:a16="http://schemas.microsoft.com/office/drawing/2014/main" id="{0E3ED5A1-D3F7-4C48-92BF-6B539B459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83" y="4179899"/>
            <a:ext cx="746934" cy="9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8" descr="à¸à¸¥à¸à¸²à¸£à¸à¹à¸à¸«à¸²à¸£à¸¹à¸à¸ à¸²à¸à¸ªà¸³à¸«à¸£à¸±à¸ Inspection Sampling">
            <a:extLst>
              <a:ext uri="{FF2B5EF4-FFF2-40B4-BE49-F238E27FC236}">
                <a16:creationId xmlns:a16="http://schemas.microsoft.com/office/drawing/2014/main" id="{283CC938-1A0A-4153-9B2C-6743341C9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3" y="2345074"/>
            <a:ext cx="1151326" cy="75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46">
            <a:extLst>
              <a:ext uri="{FF2B5EF4-FFF2-40B4-BE49-F238E27FC236}">
                <a16:creationId xmlns:a16="http://schemas.microsoft.com/office/drawing/2014/main" id="{14C71D9C-4E24-49E9-A1C9-38530BA82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71" y="4198930"/>
            <a:ext cx="520158" cy="81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7" name="Group 1">
            <a:extLst>
              <a:ext uri="{FF2B5EF4-FFF2-40B4-BE49-F238E27FC236}">
                <a16:creationId xmlns:a16="http://schemas.microsoft.com/office/drawing/2014/main" id="{339EE207-C44A-41E0-87CD-CBB322611A91}"/>
              </a:ext>
            </a:extLst>
          </p:cNvPr>
          <p:cNvGrpSpPr>
            <a:grpSpLocks/>
          </p:cNvGrpSpPr>
          <p:nvPr/>
        </p:nvGrpSpPr>
        <p:grpSpPr bwMode="auto">
          <a:xfrm>
            <a:off x="1636595" y="2398993"/>
            <a:ext cx="502714" cy="889660"/>
            <a:chOff x="9696501" y="261442"/>
            <a:chExt cx="2006385" cy="4262536"/>
          </a:xfrm>
        </p:grpSpPr>
        <p:pic>
          <p:nvPicPr>
            <p:cNvPr id="7224" name="図 3">
              <a:extLst>
                <a:ext uri="{FF2B5EF4-FFF2-40B4-BE49-F238E27FC236}">
                  <a16:creationId xmlns:a16="http://schemas.microsoft.com/office/drawing/2014/main" id="{B7F06C5F-00D9-4A94-8B3E-3A401AAEB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2750" y="261442"/>
              <a:ext cx="2000136" cy="3265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25" name="図 12">
              <a:extLst>
                <a:ext uri="{FF2B5EF4-FFF2-40B4-BE49-F238E27FC236}">
                  <a16:creationId xmlns:a16="http://schemas.microsoft.com/office/drawing/2014/main" id="{3CD44481-182C-40B6-8000-ED2407770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6501" y="3536739"/>
              <a:ext cx="2000136" cy="987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8" name="Picture 2">
            <a:extLst>
              <a:ext uri="{FF2B5EF4-FFF2-40B4-BE49-F238E27FC236}">
                <a16:creationId xmlns:a16="http://schemas.microsoft.com/office/drawing/2014/main" id="{62F10B96-5E8E-4D2A-B5F1-89E334A6ACC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/>
          <a:stretch>
            <a:fillRect/>
          </a:stretch>
        </p:blipFill>
        <p:spPr bwMode="auto">
          <a:xfrm>
            <a:off x="413907" y="2808141"/>
            <a:ext cx="975296" cy="667642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7179" name="Group 9">
            <a:extLst>
              <a:ext uri="{FF2B5EF4-FFF2-40B4-BE49-F238E27FC236}">
                <a16:creationId xmlns:a16="http://schemas.microsoft.com/office/drawing/2014/main" id="{D5E8266C-9792-4BD2-A37A-CF1DA5345A1C}"/>
              </a:ext>
            </a:extLst>
          </p:cNvPr>
          <p:cNvGrpSpPr>
            <a:grpSpLocks/>
          </p:cNvGrpSpPr>
          <p:nvPr/>
        </p:nvGrpSpPr>
        <p:grpSpPr bwMode="auto">
          <a:xfrm>
            <a:off x="1779322" y="2963554"/>
            <a:ext cx="957852" cy="566147"/>
            <a:chOff x="2878445" y="2183097"/>
            <a:chExt cx="4030786" cy="1737390"/>
          </a:xfrm>
        </p:grpSpPr>
        <p:pic>
          <p:nvPicPr>
            <p:cNvPr id="7221" name="Picture 2">
              <a:extLst>
                <a:ext uri="{FF2B5EF4-FFF2-40B4-BE49-F238E27FC236}">
                  <a16:creationId xmlns:a16="http://schemas.microsoft.com/office/drawing/2014/main" id="{68913894-521E-4D62-A3B8-30D934F50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445" y="2183097"/>
              <a:ext cx="4030786" cy="1737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正方形/長方形 5">
              <a:extLst>
                <a:ext uri="{FF2B5EF4-FFF2-40B4-BE49-F238E27FC236}">
                  <a16:creationId xmlns:a16="http://schemas.microsoft.com/office/drawing/2014/main" id="{FF183553-C926-4582-90D9-1FD23B8B6EC0}"/>
                </a:ext>
              </a:extLst>
            </p:cNvPr>
            <p:cNvSpPr/>
            <p:nvPr/>
          </p:nvSpPr>
          <p:spPr>
            <a:xfrm>
              <a:off x="2951855" y="3390024"/>
              <a:ext cx="126794" cy="1167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ja-JP" altLang="en-US" sz="1698">
                <a:solidFill>
                  <a:prstClr val="white"/>
                </a:solidFill>
                <a:latin typeface="Tahoma" pitchFamily="34" charset="0"/>
                <a:ea typeface="Meiryo UI"/>
                <a:cs typeface="Tahoma" pitchFamily="34" charset="0"/>
              </a:endParaRPr>
            </a:p>
          </p:txBody>
        </p:sp>
        <p:sp>
          <p:nvSpPr>
            <p:cNvPr id="13" name="正方形/長方形 6">
              <a:extLst>
                <a:ext uri="{FF2B5EF4-FFF2-40B4-BE49-F238E27FC236}">
                  <a16:creationId xmlns:a16="http://schemas.microsoft.com/office/drawing/2014/main" id="{006EB95F-B29B-48B9-9879-661C70E831A4}"/>
                </a:ext>
              </a:extLst>
            </p:cNvPr>
            <p:cNvSpPr/>
            <p:nvPr/>
          </p:nvSpPr>
          <p:spPr>
            <a:xfrm>
              <a:off x="3545794" y="3146692"/>
              <a:ext cx="347021" cy="131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ja-JP" altLang="en-US" sz="1698">
                <a:solidFill>
                  <a:prstClr val="white"/>
                </a:solidFill>
                <a:latin typeface="Tahoma" pitchFamily="34" charset="0"/>
                <a:ea typeface="Meiryo UI"/>
                <a:cs typeface="Tahoma" pitchFamily="34" charset="0"/>
              </a:endParaRPr>
            </a:p>
          </p:txBody>
        </p:sp>
      </p:grpSp>
      <p:pic>
        <p:nvPicPr>
          <p:cNvPr id="7180" name="Picture 14" descr="à¸à¸¥à¸à¸²à¸£à¸à¹à¸à¸«à¸²à¸£à¸¹à¸à¸ à¸²à¸">
            <a:extLst>
              <a:ext uri="{FF2B5EF4-FFF2-40B4-BE49-F238E27FC236}">
                <a16:creationId xmlns:a16="http://schemas.microsoft.com/office/drawing/2014/main" id="{EDE714C1-2C3E-4690-8566-D619ACBEC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729" y="2067549"/>
            <a:ext cx="1420920" cy="142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1" name="TextBox 15">
            <a:extLst>
              <a:ext uri="{FF2B5EF4-FFF2-40B4-BE49-F238E27FC236}">
                <a16:creationId xmlns:a16="http://schemas.microsoft.com/office/drawing/2014/main" id="{20831F90-D937-4080-98BF-7FA45EE50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49" y="1991428"/>
            <a:ext cx="1448247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Paper Record</a:t>
            </a:r>
          </a:p>
        </p:txBody>
      </p:sp>
      <p:sp>
        <p:nvSpPr>
          <p:cNvPr id="7182" name="TextBox 15">
            <a:extLst>
              <a:ext uri="{FF2B5EF4-FFF2-40B4-BE49-F238E27FC236}">
                <a16:creationId xmlns:a16="http://schemas.microsoft.com/office/drawing/2014/main" id="{B2A7083C-88F7-4EAA-8B21-4F2A0C2AE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4525" y="2039004"/>
            <a:ext cx="1044198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E-Record</a:t>
            </a:r>
          </a:p>
        </p:txBody>
      </p:sp>
      <p:sp>
        <p:nvSpPr>
          <p:cNvPr id="7183" name="TextBox 15">
            <a:extLst>
              <a:ext uri="{FF2B5EF4-FFF2-40B4-BE49-F238E27FC236}">
                <a16:creationId xmlns:a16="http://schemas.microsoft.com/office/drawing/2014/main" id="{AB1AAC99-78F8-4EE2-9C74-5D650DB48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32" y="3772336"/>
            <a:ext cx="965925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Machine</a:t>
            </a:r>
          </a:p>
        </p:txBody>
      </p:sp>
      <p:sp>
        <p:nvSpPr>
          <p:cNvPr id="7184" name="TextBox 15">
            <a:extLst>
              <a:ext uri="{FF2B5EF4-FFF2-40B4-BE49-F238E27FC236}">
                <a16:creationId xmlns:a16="http://schemas.microsoft.com/office/drawing/2014/main" id="{D29069ED-F218-47F7-ABAB-FE8FCA66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6517" y="3772337"/>
            <a:ext cx="434522" cy="307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PC</a:t>
            </a:r>
          </a:p>
        </p:txBody>
      </p:sp>
      <p:sp>
        <p:nvSpPr>
          <p:cNvPr id="7185" name="TextBox 15">
            <a:extLst>
              <a:ext uri="{FF2B5EF4-FFF2-40B4-BE49-F238E27FC236}">
                <a16:creationId xmlns:a16="http://schemas.microsoft.com/office/drawing/2014/main" id="{0E9C2047-AADA-4396-9F7C-0C6DD6220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997" y="3772336"/>
            <a:ext cx="671344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Tools</a:t>
            </a:r>
          </a:p>
        </p:txBody>
      </p:sp>
      <p:sp>
        <p:nvSpPr>
          <p:cNvPr id="24" name="Flowchart: Document 23">
            <a:extLst>
              <a:ext uri="{FF2B5EF4-FFF2-40B4-BE49-F238E27FC236}">
                <a16:creationId xmlns:a16="http://schemas.microsoft.com/office/drawing/2014/main" id="{69D73A4A-9562-4D77-981B-B78670F32CB3}"/>
              </a:ext>
            </a:extLst>
          </p:cNvPr>
          <p:cNvSpPr/>
          <p:nvPr/>
        </p:nvSpPr>
        <p:spPr>
          <a:xfrm>
            <a:off x="4178710" y="1315857"/>
            <a:ext cx="1574747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Information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(Digital)</a:t>
            </a:r>
          </a:p>
        </p:txBody>
      </p:sp>
      <p:pic>
        <p:nvPicPr>
          <p:cNvPr id="7187" name="Picture 10" descr="max3">
            <a:extLst>
              <a:ext uri="{FF2B5EF4-FFF2-40B4-BE49-F238E27FC236}">
                <a16:creationId xmlns:a16="http://schemas.microsoft.com/office/drawing/2014/main" id="{4509862E-79C3-4E36-ACEB-C485C0727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6" y="5570689"/>
            <a:ext cx="577249" cy="68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Picture 10" descr="max3">
            <a:extLst>
              <a:ext uri="{FF2B5EF4-FFF2-40B4-BE49-F238E27FC236}">
                <a16:creationId xmlns:a16="http://schemas.microsoft.com/office/drawing/2014/main" id="{BC9F60C9-BA23-4FA3-9B6E-AA5A126F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608" y="5570689"/>
            <a:ext cx="575662" cy="68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9" name="TextBox 15">
            <a:extLst>
              <a:ext uri="{FF2B5EF4-FFF2-40B4-BE49-F238E27FC236}">
                <a16:creationId xmlns:a16="http://schemas.microsoft.com/office/drawing/2014/main" id="{A9970CF3-00B5-4CEB-BB01-CDF2957C7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286" y="5231317"/>
            <a:ext cx="717910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Event</a:t>
            </a:r>
          </a:p>
        </p:txBody>
      </p:sp>
      <p:sp>
        <p:nvSpPr>
          <p:cNvPr id="34" name="正方形/長方形 15">
            <a:extLst>
              <a:ext uri="{FF2B5EF4-FFF2-40B4-BE49-F238E27FC236}">
                <a16:creationId xmlns:a16="http://schemas.microsoft.com/office/drawing/2014/main" id="{FE50B70F-07AE-4119-8171-A656289A44D1}"/>
              </a:ext>
            </a:extLst>
          </p:cNvPr>
          <p:cNvSpPr/>
          <p:nvPr/>
        </p:nvSpPr>
        <p:spPr>
          <a:xfrm>
            <a:off x="3172" y="1189"/>
            <a:ext cx="12188828" cy="5502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857" tIns="60929" rIns="121857" bIns="60929" anchor="ctr"/>
          <a:lstStyle/>
          <a:p>
            <a:pPr algn="ctr" defTabSz="144951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398" b="1" dirty="0">
                <a:solidFill>
                  <a:prstClr val="white"/>
                </a:solidFill>
                <a:latin typeface="Meiryo UI"/>
                <a:ea typeface="Meiryo UI"/>
              </a:rPr>
              <a:t>IT Utilization for Production Line Information</a:t>
            </a:r>
            <a:endParaRPr kumimoji="1" lang="ja-JP" altLang="en-US" sz="2398" b="1" dirty="0">
              <a:solidFill>
                <a:srgbClr val="FFFFFF"/>
              </a:solidFill>
              <a:latin typeface="Meiryo UI"/>
              <a:ea typeface="MS PGothic" pitchFamily="34" charset="-128"/>
              <a:cs typeface="Angsana New" pitchFamily="18" charset="-34"/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C5E316BC-D344-42F6-A818-F9E705FB618B}"/>
              </a:ext>
            </a:extLst>
          </p:cNvPr>
          <p:cNvSpPr/>
          <p:nvPr/>
        </p:nvSpPr>
        <p:spPr>
          <a:xfrm>
            <a:off x="2859285" y="2996856"/>
            <a:ext cx="1400303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Transform</a:t>
            </a:r>
          </a:p>
        </p:txBody>
      </p:sp>
      <p:pic>
        <p:nvPicPr>
          <p:cNvPr id="7192" name="Picture 4" descr="à¸à¸¥à¸à¸²à¸£à¸à¹à¸à¸«à¸²à¸£à¸¹à¸à¸ à¸²à¸à¸ªà¸³à¸«à¸£à¸±à¸ excel vba png">
            <a:extLst>
              <a:ext uri="{FF2B5EF4-FFF2-40B4-BE49-F238E27FC236}">
                <a16:creationId xmlns:a16="http://schemas.microsoft.com/office/drawing/2014/main" id="{463D7E0D-0945-4E59-ACC7-55FF6D09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538" y="2058034"/>
            <a:ext cx="721561" cy="7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3" name="Picture 6" descr="à¸à¸¥à¸à¸²à¸£à¸à¹à¸à¸«à¸²à¸£à¸¹à¸à¸ à¸²à¸à¸ªà¸³à¸«à¸£à¸±à¸ VB.net logo png">
            <a:extLst>
              <a:ext uri="{FF2B5EF4-FFF2-40B4-BE49-F238E27FC236}">
                <a16:creationId xmlns:a16="http://schemas.microsoft.com/office/drawing/2014/main" id="{C68A247F-55AF-4C78-B5F4-89F05874C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407" y="2844615"/>
            <a:ext cx="827813" cy="82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4" name="Picture 2">
            <a:extLst>
              <a:ext uri="{FF2B5EF4-FFF2-40B4-BE49-F238E27FC236}">
                <a16:creationId xmlns:a16="http://schemas.microsoft.com/office/drawing/2014/main" id="{7CF3D46C-9F50-4742-82C1-ACCC473C07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067" y="5538972"/>
            <a:ext cx="1338456" cy="85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95" name="Group 20">
            <a:extLst>
              <a:ext uri="{FF2B5EF4-FFF2-40B4-BE49-F238E27FC236}">
                <a16:creationId xmlns:a16="http://schemas.microsoft.com/office/drawing/2014/main" id="{DA407FCE-46C3-43ED-A671-AFC33534E06E}"/>
              </a:ext>
            </a:extLst>
          </p:cNvPr>
          <p:cNvGrpSpPr>
            <a:grpSpLocks/>
          </p:cNvGrpSpPr>
          <p:nvPr/>
        </p:nvGrpSpPr>
        <p:grpSpPr bwMode="auto">
          <a:xfrm>
            <a:off x="10082822" y="4549402"/>
            <a:ext cx="185545" cy="277523"/>
            <a:chOff x="1248694" y="752937"/>
            <a:chExt cx="186436" cy="27745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96F55DB-181D-42E2-A9B8-AE2162E70FE2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47" name="Flowchart: Delay 46">
              <a:extLst>
                <a:ext uri="{FF2B5EF4-FFF2-40B4-BE49-F238E27FC236}">
                  <a16:creationId xmlns:a16="http://schemas.microsoft.com/office/drawing/2014/main" id="{42D24213-624E-4474-9DD8-C706FF463750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7196" name="Group 27">
            <a:extLst>
              <a:ext uri="{FF2B5EF4-FFF2-40B4-BE49-F238E27FC236}">
                <a16:creationId xmlns:a16="http://schemas.microsoft.com/office/drawing/2014/main" id="{ED9EAABA-D23C-4E5B-AE1B-BD52A5DAF753}"/>
              </a:ext>
            </a:extLst>
          </p:cNvPr>
          <p:cNvGrpSpPr>
            <a:grpSpLocks/>
          </p:cNvGrpSpPr>
          <p:nvPr/>
        </p:nvGrpSpPr>
        <p:grpSpPr bwMode="auto">
          <a:xfrm>
            <a:off x="10276295" y="4544644"/>
            <a:ext cx="185545" cy="277524"/>
            <a:chOff x="1248694" y="752937"/>
            <a:chExt cx="186436" cy="27745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D94CB0E-07E9-45DA-89BD-005994EBFBAC}"/>
                </a:ext>
              </a:extLst>
            </p:cNvPr>
            <p:cNvSpPr/>
            <p:nvPr/>
          </p:nvSpPr>
          <p:spPr>
            <a:xfrm>
              <a:off x="1277376" y="752937"/>
              <a:ext cx="125884" cy="130009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50" name="Flowchart: Delay 49">
              <a:extLst>
                <a:ext uri="{FF2B5EF4-FFF2-40B4-BE49-F238E27FC236}">
                  <a16:creationId xmlns:a16="http://schemas.microsoft.com/office/drawing/2014/main" id="{7D53B835-6F0C-4DF4-B46E-F9484D79350B}"/>
                </a:ext>
              </a:extLst>
            </p:cNvPr>
            <p:cNvSpPr/>
            <p:nvPr/>
          </p:nvSpPr>
          <p:spPr>
            <a:xfrm rot="16200000">
              <a:off x="1269772" y="865039"/>
              <a:ext cx="144279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7197" name="Group 30">
            <a:extLst>
              <a:ext uri="{FF2B5EF4-FFF2-40B4-BE49-F238E27FC236}">
                <a16:creationId xmlns:a16="http://schemas.microsoft.com/office/drawing/2014/main" id="{E4BA508C-D333-471A-8253-2B5A89E4805E}"/>
              </a:ext>
            </a:extLst>
          </p:cNvPr>
          <p:cNvGrpSpPr>
            <a:grpSpLocks/>
          </p:cNvGrpSpPr>
          <p:nvPr/>
        </p:nvGrpSpPr>
        <p:grpSpPr bwMode="auto">
          <a:xfrm>
            <a:off x="10471356" y="4544644"/>
            <a:ext cx="185544" cy="277524"/>
            <a:chOff x="1248694" y="752937"/>
            <a:chExt cx="186436" cy="27745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F4C0040-87B8-4D68-82AE-4CB3AE36BA38}"/>
                </a:ext>
              </a:extLst>
            </p:cNvPr>
            <p:cNvSpPr/>
            <p:nvPr/>
          </p:nvSpPr>
          <p:spPr>
            <a:xfrm>
              <a:off x="1277377" y="752937"/>
              <a:ext cx="125884" cy="130009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0ED65085-2C82-48BC-AE7F-BED708AE2C71}"/>
                </a:ext>
              </a:extLst>
            </p:cNvPr>
            <p:cNvSpPr/>
            <p:nvPr/>
          </p:nvSpPr>
          <p:spPr>
            <a:xfrm rot="16200000">
              <a:off x="1269773" y="865039"/>
              <a:ext cx="144279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pic>
        <p:nvPicPr>
          <p:cNvPr id="7198" name="Picture 3">
            <a:extLst>
              <a:ext uri="{FF2B5EF4-FFF2-40B4-BE49-F238E27FC236}">
                <a16:creationId xmlns:a16="http://schemas.microsoft.com/office/drawing/2014/main" id="{BB758AC2-BDA0-4C89-9C32-8B35B882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348" y="4057789"/>
            <a:ext cx="797681" cy="4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99" name="TextBox 39">
            <a:extLst>
              <a:ext uri="{FF2B5EF4-FFF2-40B4-BE49-F238E27FC236}">
                <a16:creationId xmlns:a16="http://schemas.microsoft.com/office/drawing/2014/main" id="{A4D37001-D573-4FF1-9D91-86639224E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2876" y="4086334"/>
            <a:ext cx="853832" cy="599156"/>
          </a:xfrm>
          <a:prstGeom prst="rect">
            <a:avLst/>
          </a:prstGeom>
          <a:solidFill>
            <a:srgbClr val="FFFFFF">
              <a:alpha val="74901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88900" indent="-889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2844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7416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1988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6560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Quality</a:t>
            </a:r>
          </a:p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Delivery</a:t>
            </a:r>
          </a:p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Cost</a:t>
            </a:r>
          </a:p>
        </p:txBody>
      </p:sp>
      <p:sp>
        <p:nvSpPr>
          <p:cNvPr id="45" name="Flowchart: Magnetic Disk 44">
            <a:extLst>
              <a:ext uri="{FF2B5EF4-FFF2-40B4-BE49-F238E27FC236}">
                <a16:creationId xmlns:a16="http://schemas.microsoft.com/office/drawing/2014/main" id="{BF049FEE-24CF-4ED5-A2B1-850A786FE09B}"/>
              </a:ext>
            </a:extLst>
          </p:cNvPr>
          <p:cNvSpPr/>
          <p:nvPr/>
        </p:nvSpPr>
        <p:spPr>
          <a:xfrm>
            <a:off x="4465748" y="3497985"/>
            <a:ext cx="799267" cy="778652"/>
          </a:xfrm>
          <a:prstGeom prst="flowChartMagneticDisk">
            <a:avLst/>
          </a:prstGeom>
          <a:solidFill>
            <a:srgbClr val="133E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201" name="TextBox 2">
            <a:extLst>
              <a:ext uri="{FF2B5EF4-FFF2-40B4-BE49-F238E27FC236}">
                <a16:creationId xmlns:a16="http://schemas.microsoft.com/office/drawing/2014/main" id="{79C17049-3C9D-4EBA-ABCF-29DCD19BB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417" y="3742205"/>
            <a:ext cx="1090830" cy="46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SQL Server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(Data table)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7DC139C1-987E-44FC-B413-43173ED507EB}"/>
              </a:ext>
            </a:extLst>
          </p:cNvPr>
          <p:cNvSpPr/>
          <p:nvPr/>
        </p:nvSpPr>
        <p:spPr>
          <a:xfrm>
            <a:off x="5602802" y="2996856"/>
            <a:ext cx="1428849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Summary &amp; Analysis</a:t>
            </a:r>
          </a:p>
        </p:txBody>
      </p:sp>
      <p:sp>
        <p:nvSpPr>
          <p:cNvPr id="54" name="Flowchart: Document 53">
            <a:extLst>
              <a:ext uri="{FF2B5EF4-FFF2-40B4-BE49-F238E27FC236}">
                <a16:creationId xmlns:a16="http://schemas.microsoft.com/office/drawing/2014/main" id="{7A75EA5B-F0DC-4A0E-853C-F9130F6B4073}"/>
              </a:ext>
            </a:extLst>
          </p:cNvPr>
          <p:cNvSpPr/>
          <p:nvPr/>
        </p:nvSpPr>
        <p:spPr>
          <a:xfrm>
            <a:off x="7110943" y="1315857"/>
            <a:ext cx="1321012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New Application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AEB36E4A-31B6-41A7-8089-80FE4CC2C965}"/>
              </a:ext>
            </a:extLst>
          </p:cNvPr>
          <p:cNvSpPr/>
          <p:nvPr/>
        </p:nvSpPr>
        <p:spPr>
          <a:xfrm>
            <a:off x="8431955" y="2996856"/>
            <a:ext cx="1189386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Report</a:t>
            </a:r>
          </a:p>
        </p:txBody>
      </p:sp>
      <p:sp>
        <p:nvSpPr>
          <p:cNvPr id="7205" name="TextBox 15">
            <a:extLst>
              <a:ext uri="{FF2B5EF4-FFF2-40B4-BE49-F238E27FC236}">
                <a16:creationId xmlns:a16="http://schemas.microsoft.com/office/drawing/2014/main" id="{D6C0A552-9F2F-48FC-84B7-EC7D0EE77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7672" y="4991853"/>
            <a:ext cx="1834682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Effective meeting</a:t>
            </a:r>
          </a:p>
        </p:txBody>
      </p:sp>
      <p:sp>
        <p:nvSpPr>
          <p:cNvPr id="7206" name="TextBox 15">
            <a:extLst>
              <a:ext uri="{FF2B5EF4-FFF2-40B4-BE49-F238E27FC236}">
                <a16:creationId xmlns:a16="http://schemas.microsoft.com/office/drawing/2014/main" id="{65ACB40C-D028-4E41-B3E6-6E1B81981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4067" y="1973985"/>
            <a:ext cx="2620105" cy="27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Daily Report / near-miss alert</a:t>
            </a:r>
          </a:p>
        </p:txBody>
      </p:sp>
      <p:sp>
        <p:nvSpPr>
          <p:cNvPr id="58" name="Flowchart: Document 57">
            <a:extLst>
              <a:ext uri="{FF2B5EF4-FFF2-40B4-BE49-F238E27FC236}">
                <a16:creationId xmlns:a16="http://schemas.microsoft.com/office/drawing/2014/main" id="{2007914F-50B1-48F6-A79F-AB5B16E9779C}"/>
              </a:ext>
            </a:extLst>
          </p:cNvPr>
          <p:cNvSpPr/>
          <p:nvPr/>
        </p:nvSpPr>
        <p:spPr>
          <a:xfrm>
            <a:off x="10025732" y="1315857"/>
            <a:ext cx="1321012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Important Report</a:t>
            </a:r>
          </a:p>
        </p:txBody>
      </p:sp>
      <p:sp>
        <p:nvSpPr>
          <p:cNvPr id="7208" name="TextBox 15">
            <a:extLst>
              <a:ext uri="{FF2B5EF4-FFF2-40B4-BE49-F238E27FC236}">
                <a16:creationId xmlns:a16="http://schemas.microsoft.com/office/drawing/2014/main" id="{CD3181B2-6F97-44A9-9306-0CA10632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7671" y="3593135"/>
            <a:ext cx="1511981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Visual Control</a:t>
            </a:r>
          </a:p>
        </p:txBody>
      </p:sp>
      <p:sp>
        <p:nvSpPr>
          <p:cNvPr id="60" name="TextBox 4">
            <a:extLst>
              <a:ext uri="{FF2B5EF4-FFF2-40B4-BE49-F238E27FC236}">
                <a16:creationId xmlns:a16="http://schemas.microsoft.com/office/drawing/2014/main" id="{09986F63-42C4-4FA4-90FA-7BFD85324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" y="691033"/>
            <a:ext cx="12188828" cy="33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5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Utilize IT to transform actual data in production line to be “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Quality</a:t>
            </a:r>
            <a:r>
              <a:rPr kumimoji="1" lang="en-US" altLang="en-US" sz="1598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 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Information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”  </a:t>
            </a:r>
            <a:r>
              <a:rPr kumimoji="1" lang="en-US" altLang="en-US" sz="15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for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 “ 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Effective Management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”</a:t>
            </a:r>
          </a:p>
        </p:txBody>
      </p:sp>
      <p:pic>
        <p:nvPicPr>
          <p:cNvPr id="7210" name="Picture 1">
            <a:extLst>
              <a:ext uri="{FF2B5EF4-FFF2-40B4-BE49-F238E27FC236}">
                <a16:creationId xmlns:a16="http://schemas.microsoft.com/office/drawing/2014/main" id="{61976AF6-C535-40C4-B92E-C1FE7E38259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014" y="2337144"/>
            <a:ext cx="1980725" cy="125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3290635" y="4760320"/>
            <a:ext cx="2924304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Select  and Transform useful actual data in production line to be digital information and collect in SQL database for easy summary and analysis</a:t>
            </a:r>
          </a:p>
        </p:txBody>
      </p:sp>
      <p:sp>
        <p:nvSpPr>
          <p:cNvPr id="62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6568583" y="4725430"/>
            <a:ext cx="2979809" cy="147959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Develop new application / Tools in order to create important report  for Effective  Management  with Speed and Accuracy.</a:t>
            </a:r>
          </a:p>
        </p:txBody>
      </p:sp>
      <p:pic>
        <p:nvPicPr>
          <p:cNvPr id="7213" name="Picture 2">
            <a:extLst>
              <a:ext uri="{FF2B5EF4-FFF2-40B4-BE49-F238E27FC236}">
                <a16:creationId xmlns:a16="http://schemas.microsoft.com/office/drawing/2014/main" id="{5A000CC9-A8AA-4926-B6CA-84A31854F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153" y="3593135"/>
            <a:ext cx="678743" cy="69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14" name="Picture 1">
            <a:extLst>
              <a:ext uri="{FF2B5EF4-FFF2-40B4-BE49-F238E27FC236}">
                <a16:creationId xmlns:a16="http://schemas.microsoft.com/office/drawing/2014/main" id="{CE04C57E-ABC3-4405-8030-87B500BEE17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068" y="5288407"/>
            <a:ext cx="1007013" cy="58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3979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lowchart: Magnetic Disk 59">
            <a:extLst>
              <a:ext uri="{FF2B5EF4-FFF2-40B4-BE49-F238E27FC236}">
                <a16:creationId xmlns:a16="http://schemas.microsoft.com/office/drawing/2014/main" id="{3F3A0010-432A-4AC7-8D65-9BEC89EF6B8B}"/>
              </a:ext>
            </a:extLst>
          </p:cNvPr>
          <p:cNvSpPr/>
          <p:nvPr/>
        </p:nvSpPr>
        <p:spPr>
          <a:xfrm>
            <a:off x="6096000" y="3911892"/>
            <a:ext cx="929307" cy="502713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Machine Database</a:t>
            </a:r>
          </a:p>
        </p:txBody>
      </p:sp>
      <p:pic>
        <p:nvPicPr>
          <p:cNvPr id="6147" name="Picture 2" descr="electronic-record-keeping">
            <a:extLst>
              <a:ext uri="{FF2B5EF4-FFF2-40B4-BE49-F238E27FC236}">
                <a16:creationId xmlns:a16="http://schemas.microsoft.com/office/drawing/2014/main" id="{FC86519B-43A8-4250-976C-F35A60DD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141" y="2822413"/>
            <a:ext cx="1113265" cy="83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1A182F8-BA9E-4C7B-A8BD-329AB5FA1EDF}"/>
              </a:ext>
            </a:extLst>
          </p:cNvPr>
          <p:cNvSpPr/>
          <p:nvPr/>
        </p:nvSpPr>
        <p:spPr>
          <a:xfrm>
            <a:off x="31718" y="2091338"/>
            <a:ext cx="3563401" cy="2488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" name="正方形/長方形 15">
            <a:extLst>
              <a:ext uri="{FF2B5EF4-FFF2-40B4-BE49-F238E27FC236}">
                <a16:creationId xmlns:a16="http://schemas.microsoft.com/office/drawing/2014/main" id="{36D2EB60-29EC-43DB-8338-519654A401CB}"/>
              </a:ext>
            </a:extLst>
          </p:cNvPr>
          <p:cNvSpPr/>
          <p:nvPr/>
        </p:nvSpPr>
        <p:spPr>
          <a:xfrm>
            <a:off x="3172" y="1189"/>
            <a:ext cx="12188828" cy="5502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857" tIns="60929" rIns="121857" bIns="60929" anchor="ctr"/>
          <a:lstStyle/>
          <a:p>
            <a:pPr algn="ctr" defTabSz="144951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398" b="1" dirty="0">
                <a:solidFill>
                  <a:prstClr val="white"/>
                </a:solidFill>
                <a:latin typeface="Meiryo UI"/>
                <a:ea typeface="Meiryo UI"/>
              </a:rPr>
              <a:t>IT Utilization for Office Work</a:t>
            </a:r>
            <a:endParaRPr kumimoji="1" lang="ja-JP" altLang="en-US" sz="2398" b="1" dirty="0">
              <a:solidFill>
                <a:srgbClr val="FFFFFF"/>
              </a:solidFill>
              <a:latin typeface="Meiryo UI"/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6150" name="Picture 14" descr="à¸à¸¥à¸à¸²à¸£à¸à¹à¸à¸«à¸²à¸£à¸¹à¸à¸ à¸²à¸">
            <a:extLst>
              <a:ext uri="{FF2B5EF4-FFF2-40B4-BE49-F238E27FC236}">
                <a16:creationId xmlns:a16="http://schemas.microsoft.com/office/drawing/2014/main" id="{4B28F50F-C159-4E8C-97AF-EB415091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282" y="1847117"/>
            <a:ext cx="1024458" cy="102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4" descr="à¸à¸¥à¸à¸²à¸£à¸à¹à¸à¸«à¸²à¸£à¸¹à¸à¸ à¸²à¸à¸ªà¸³à¸«à¸£à¸±à¸ excel vba png">
            <a:extLst>
              <a:ext uri="{FF2B5EF4-FFF2-40B4-BE49-F238E27FC236}">
                <a16:creationId xmlns:a16="http://schemas.microsoft.com/office/drawing/2014/main" id="{1DF01C94-81AC-474A-84F9-EE6A57A0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668" y="1901035"/>
            <a:ext cx="607379" cy="60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6" descr="à¸à¸¥à¸à¸²à¸£à¸à¹à¸à¸«à¸²à¸£à¸¹à¸à¸ à¸²à¸à¸ªà¸³à¸«à¸£à¸±à¸ VB.net logo png">
            <a:extLst>
              <a:ext uri="{FF2B5EF4-FFF2-40B4-BE49-F238E27FC236}">
                <a16:creationId xmlns:a16="http://schemas.microsoft.com/office/drawing/2014/main" id="{6A909508-B518-45A2-98ED-6C54E134E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315" y="2712991"/>
            <a:ext cx="724732" cy="726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3" name="TextBox 2">
            <a:extLst>
              <a:ext uri="{FF2B5EF4-FFF2-40B4-BE49-F238E27FC236}">
                <a16:creationId xmlns:a16="http://schemas.microsoft.com/office/drawing/2014/main" id="{6A1CCF1C-1EBA-43E0-AC74-81342F285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297" y="2080236"/>
            <a:ext cx="720921" cy="46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Data 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Center</a:t>
            </a:r>
          </a:p>
        </p:txBody>
      </p:sp>
      <p:pic>
        <p:nvPicPr>
          <p:cNvPr id="6154" name="Picture 2">
            <a:extLst>
              <a:ext uri="{FF2B5EF4-FFF2-40B4-BE49-F238E27FC236}">
                <a16:creationId xmlns:a16="http://schemas.microsoft.com/office/drawing/2014/main" id="{1E76E99C-107E-4F64-B139-D7BD4581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34" y="2705060"/>
            <a:ext cx="559804" cy="57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8EB037F9-F33F-4B05-860F-646E9DC1D8A2}"/>
              </a:ext>
            </a:extLst>
          </p:cNvPr>
          <p:cNvSpPr/>
          <p:nvPr/>
        </p:nvSpPr>
        <p:spPr>
          <a:xfrm>
            <a:off x="149070" y="2996856"/>
            <a:ext cx="1213174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Yield</a:t>
            </a:r>
          </a:p>
        </p:txBody>
      </p:sp>
      <p:sp>
        <p:nvSpPr>
          <p:cNvPr id="21" name="Flowchart: Document 20">
            <a:extLst>
              <a:ext uri="{FF2B5EF4-FFF2-40B4-BE49-F238E27FC236}">
                <a16:creationId xmlns:a16="http://schemas.microsoft.com/office/drawing/2014/main" id="{E4B27A80-0079-47EB-A51A-F82DC7AFA12A}"/>
              </a:ext>
            </a:extLst>
          </p:cNvPr>
          <p:cNvSpPr/>
          <p:nvPr/>
        </p:nvSpPr>
        <p:spPr>
          <a:xfrm>
            <a:off x="125282" y="2235649"/>
            <a:ext cx="1211588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usage</a:t>
            </a:r>
          </a:p>
        </p:txBody>
      </p:sp>
      <p:sp>
        <p:nvSpPr>
          <p:cNvPr id="22" name="Flowchart: Document 21">
            <a:extLst>
              <a:ext uri="{FF2B5EF4-FFF2-40B4-BE49-F238E27FC236}">
                <a16:creationId xmlns:a16="http://schemas.microsoft.com/office/drawing/2014/main" id="{F64E1854-F8FB-4E82-AF7E-63990D101A9C}"/>
              </a:ext>
            </a:extLst>
          </p:cNvPr>
          <p:cNvSpPr/>
          <p:nvPr/>
        </p:nvSpPr>
        <p:spPr>
          <a:xfrm>
            <a:off x="1495455" y="2205518"/>
            <a:ext cx="1129124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Daily plan</a:t>
            </a:r>
          </a:p>
        </p:txBody>
      </p:sp>
      <p:sp>
        <p:nvSpPr>
          <p:cNvPr id="24" name="Flowchart: Document 23">
            <a:extLst>
              <a:ext uri="{FF2B5EF4-FFF2-40B4-BE49-F238E27FC236}">
                <a16:creationId xmlns:a16="http://schemas.microsoft.com/office/drawing/2014/main" id="{569A08A6-D9DE-4264-8878-F917F1813A22}"/>
              </a:ext>
            </a:extLst>
          </p:cNvPr>
          <p:cNvSpPr/>
          <p:nvPr/>
        </p:nvSpPr>
        <p:spPr>
          <a:xfrm>
            <a:off x="1435194" y="3819912"/>
            <a:ext cx="1189386" cy="543945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Purchasing schedule </a:t>
            </a:r>
          </a:p>
        </p:txBody>
      </p:sp>
      <p:sp>
        <p:nvSpPr>
          <p:cNvPr id="25" name="Flowchart: Document 24">
            <a:extLst>
              <a:ext uri="{FF2B5EF4-FFF2-40B4-BE49-F238E27FC236}">
                <a16:creationId xmlns:a16="http://schemas.microsoft.com/office/drawing/2014/main" id="{EE0A1661-699D-42CA-98D9-681229CE6EB7}"/>
              </a:ext>
            </a:extLst>
          </p:cNvPr>
          <p:cNvSpPr/>
          <p:nvPr/>
        </p:nvSpPr>
        <p:spPr>
          <a:xfrm>
            <a:off x="1458981" y="2925493"/>
            <a:ext cx="1248063" cy="647026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Expense &amp; Investment</a:t>
            </a:r>
          </a:p>
        </p:txBody>
      </p:sp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5F6371DB-C8CA-403E-A359-A197EDC26127}"/>
              </a:ext>
            </a:extLst>
          </p:cNvPr>
          <p:cNvSpPr/>
          <p:nvPr/>
        </p:nvSpPr>
        <p:spPr>
          <a:xfrm>
            <a:off x="125282" y="3850042"/>
            <a:ext cx="1211588" cy="513815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HC &amp; OT</a:t>
            </a:r>
          </a:p>
        </p:txBody>
      </p:sp>
      <p:pic>
        <p:nvPicPr>
          <p:cNvPr id="6161" name="Picture 5">
            <a:extLst>
              <a:ext uri="{FF2B5EF4-FFF2-40B4-BE49-F238E27FC236}">
                <a16:creationId xmlns:a16="http://schemas.microsoft.com/office/drawing/2014/main" id="{2908428D-FAB3-451D-A24D-D89A72216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48" y="2129398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2" name="Picture 11">
            <a:extLst>
              <a:ext uri="{FF2B5EF4-FFF2-40B4-BE49-F238E27FC236}">
                <a16:creationId xmlns:a16="http://schemas.microsoft.com/office/drawing/2014/main" id="{FA53332B-0E4E-4974-8A27-28B9F474B4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912" y="2638455"/>
            <a:ext cx="1498627" cy="14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63" name="Group 225">
            <a:extLst>
              <a:ext uri="{FF2B5EF4-FFF2-40B4-BE49-F238E27FC236}">
                <a16:creationId xmlns:a16="http://schemas.microsoft.com/office/drawing/2014/main" id="{2ABF6210-F543-479C-81B3-A1D34416D352}"/>
              </a:ext>
            </a:extLst>
          </p:cNvPr>
          <p:cNvGrpSpPr>
            <a:grpSpLocks/>
          </p:cNvGrpSpPr>
          <p:nvPr/>
        </p:nvGrpSpPr>
        <p:grpSpPr bwMode="auto">
          <a:xfrm rot="-602475">
            <a:off x="9210606" y="1996187"/>
            <a:ext cx="1162427" cy="478926"/>
            <a:chOff x="10534683" y="1851529"/>
            <a:chExt cx="1469529" cy="501751"/>
          </a:xfrm>
        </p:grpSpPr>
        <p:sp>
          <p:nvSpPr>
            <p:cNvPr id="6186" name="TextBox 34">
              <a:extLst>
                <a:ext uri="{FF2B5EF4-FFF2-40B4-BE49-F238E27FC236}">
                  <a16:creationId xmlns:a16="http://schemas.microsoft.com/office/drawing/2014/main" id="{6975C485-C1E0-4F98-B626-6993377D7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3409">
              <a:off x="10680929" y="1902549"/>
              <a:ext cx="1323283" cy="450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en-US" sz="1099" b="1">
                  <a:solidFill>
                    <a:prstClr val="black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One click</a:t>
              </a:r>
            </a:p>
            <a:p>
              <a:pPr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en-US" sz="1099" b="1">
                  <a:solidFill>
                    <a:prstClr val="black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complete!</a:t>
              </a:r>
              <a:endParaRPr kumimoji="1" lang="th-TH" altLang="en-US" sz="10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6" name="Speech Bubble: Oval 224">
              <a:extLst>
                <a:ext uri="{FF2B5EF4-FFF2-40B4-BE49-F238E27FC236}">
                  <a16:creationId xmlns:a16="http://schemas.microsoft.com/office/drawing/2014/main" id="{68EDD54F-EC8C-4F3F-B902-9BA2A12C775E}"/>
                </a:ext>
              </a:extLst>
            </p:cNvPr>
            <p:cNvSpPr/>
            <p:nvPr/>
          </p:nvSpPr>
          <p:spPr>
            <a:xfrm rot="979704">
              <a:off x="10521136" y="1837990"/>
              <a:ext cx="1313154" cy="491782"/>
            </a:xfrm>
            <a:prstGeom prst="wedgeEllipseCallout">
              <a:avLst/>
            </a:prstGeom>
            <a:noFill/>
            <a:ln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th-TH" sz="1798" b="1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pic>
        <p:nvPicPr>
          <p:cNvPr id="6164" name="Picture 5">
            <a:extLst>
              <a:ext uri="{FF2B5EF4-FFF2-40B4-BE49-F238E27FC236}">
                <a16:creationId xmlns:a16="http://schemas.microsoft.com/office/drawing/2014/main" id="{FEE64AA4-8E08-4463-B2F1-4DC474DC9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48" y="2920736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5" name="Picture 5">
            <a:extLst>
              <a:ext uri="{FF2B5EF4-FFF2-40B4-BE49-F238E27FC236}">
                <a16:creationId xmlns:a16="http://schemas.microsoft.com/office/drawing/2014/main" id="{58BCF4D4-D519-459D-91A0-DBA180403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902" y="3716832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242636" y="4833269"/>
            <a:ext cx="3257332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Office members do many manual routine job.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Spend much time to summarize data and make report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3BEB62-2F67-493F-B47A-429E1E5BF5B8}"/>
              </a:ext>
            </a:extLst>
          </p:cNvPr>
          <p:cNvSpPr txBox="1"/>
          <p:nvPr/>
        </p:nvSpPr>
        <p:spPr>
          <a:xfrm>
            <a:off x="432365" y="1436382"/>
            <a:ext cx="2053232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Current Situation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A8F2A6-1CCE-4118-8E3C-92A5C0255657}"/>
              </a:ext>
            </a:extLst>
          </p:cNvPr>
          <p:cNvSpPr txBox="1"/>
          <p:nvPr/>
        </p:nvSpPr>
        <p:spPr>
          <a:xfrm>
            <a:off x="5062417" y="1436382"/>
            <a:ext cx="2293944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Improvement Tools</a:t>
            </a:r>
          </a:p>
        </p:txBody>
      </p:sp>
      <p:sp>
        <p:nvSpPr>
          <p:cNvPr id="46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4189811" y="4730188"/>
            <a:ext cx="4207255" cy="1647696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Create database as data center to collect and control important data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Develop new program to improve speed and accuracy of routine job.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Transform information by human knowledge to be formula/condition for clarifying the decision making/ judgment of each function</a:t>
            </a:r>
          </a:p>
        </p:txBody>
      </p:sp>
      <p:sp>
        <p:nvSpPr>
          <p:cNvPr id="47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9121798" y="4833269"/>
            <a:ext cx="2924304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Change manual routine job to be auto-report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Office members focus on data analysis and decision making</a:t>
            </a:r>
          </a:p>
          <a:p>
            <a:pPr marL="285464" indent="-285464" defTabSz="911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endParaRPr kumimoji="1" lang="en-US" sz="1399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8" name="Chevron 47">
            <a:extLst>
              <a:ext uri="{FF2B5EF4-FFF2-40B4-BE49-F238E27FC236}">
                <a16:creationId xmlns:a16="http://schemas.microsoft.com/office/drawing/2014/main" id="{9995B091-24BA-429E-977A-D51AA05DA7CD}"/>
              </a:ext>
            </a:extLst>
          </p:cNvPr>
          <p:cNvSpPr/>
          <p:nvPr/>
        </p:nvSpPr>
        <p:spPr>
          <a:xfrm>
            <a:off x="7788101" y="2915979"/>
            <a:ext cx="575662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5C8772E4-C7F7-4020-B6BB-93986879CB89}"/>
              </a:ext>
            </a:extLst>
          </p:cNvPr>
          <p:cNvSpPr/>
          <p:nvPr/>
        </p:nvSpPr>
        <p:spPr>
          <a:xfrm>
            <a:off x="8182977" y="2915979"/>
            <a:ext cx="574077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21E4068F-134E-4A94-A903-E441C9CB47BF}"/>
              </a:ext>
            </a:extLst>
          </p:cNvPr>
          <p:cNvSpPr/>
          <p:nvPr/>
        </p:nvSpPr>
        <p:spPr>
          <a:xfrm>
            <a:off x="3794935" y="2915979"/>
            <a:ext cx="575662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EA3FBC19-C23B-45EC-9584-B4017FFC5148}"/>
              </a:ext>
            </a:extLst>
          </p:cNvPr>
          <p:cNvSpPr/>
          <p:nvPr/>
        </p:nvSpPr>
        <p:spPr>
          <a:xfrm>
            <a:off x="4189811" y="2915979"/>
            <a:ext cx="574077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4AD79180-0C05-4DE8-9016-37A7384C4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82" y="691033"/>
            <a:ext cx="11849457" cy="36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Utilize IT to create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new tools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for reducing manual routine job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 improve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speed</a:t>
            </a:r>
            <a:r>
              <a:rPr kumimoji="1" lang="en-US" altLang="en-US" sz="1798" b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and deeply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analysis</a:t>
            </a:r>
            <a:r>
              <a:rPr kumimoji="1" lang="en-US" altLang="en-US" sz="17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F497256-A28B-48C5-85AE-BACC2A622917}"/>
              </a:ext>
            </a:extLst>
          </p:cNvPr>
          <p:cNvSpPr txBox="1"/>
          <p:nvPr/>
        </p:nvSpPr>
        <p:spPr>
          <a:xfrm>
            <a:off x="9767959" y="1436382"/>
            <a:ext cx="1543176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Smart Office</a:t>
            </a:r>
          </a:p>
        </p:txBody>
      </p:sp>
      <p:sp>
        <p:nvSpPr>
          <p:cNvPr id="2" name="Horizontal Scroll 1">
            <a:extLst>
              <a:ext uri="{FF2B5EF4-FFF2-40B4-BE49-F238E27FC236}">
                <a16:creationId xmlns:a16="http://schemas.microsoft.com/office/drawing/2014/main" id="{774A7D1F-1EBC-4379-95DE-B369D31D5DEF}"/>
              </a:ext>
            </a:extLst>
          </p:cNvPr>
          <p:cNvSpPr/>
          <p:nvPr/>
        </p:nvSpPr>
        <p:spPr>
          <a:xfrm>
            <a:off x="10388891" y="1951783"/>
            <a:ext cx="1585848" cy="697773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 err="1">
                <a:solidFill>
                  <a:prstClr val="black"/>
                </a:solidFill>
                <a:latin typeface="Meiryo UI"/>
                <a:ea typeface="Meiryo UI"/>
              </a:rPr>
              <a:t>Fcst</a:t>
            </a: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&amp; Control</a:t>
            </a:r>
          </a:p>
        </p:txBody>
      </p:sp>
      <p:sp>
        <p:nvSpPr>
          <p:cNvPr id="54" name="Horizontal Scroll 53">
            <a:extLst>
              <a:ext uri="{FF2B5EF4-FFF2-40B4-BE49-F238E27FC236}">
                <a16:creationId xmlns:a16="http://schemas.microsoft.com/office/drawing/2014/main" id="{EFC3A859-F1D2-4957-9C41-BC4973A49833}"/>
              </a:ext>
            </a:extLst>
          </p:cNvPr>
          <p:cNvSpPr/>
          <p:nvPr/>
        </p:nvSpPr>
        <p:spPr>
          <a:xfrm>
            <a:off x="10388891" y="2622596"/>
            <a:ext cx="1585848" cy="699360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Expense Control</a:t>
            </a:r>
          </a:p>
        </p:txBody>
      </p:sp>
      <p:sp>
        <p:nvSpPr>
          <p:cNvPr id="55" name="Horizontal Scroll 54">
            <a:extLst>
              <a:ext uri="{FF2B5EF4-FFF2-40B4-BE49-F238E27FC236}">
                <a16:creationId xmlns:a16="http://schemas.microsoft.com/office/drawing/2014/main" id="{65AD3708-CD54-4C8E-8FFD-CDDFBF043F98}"/>
              </a:ext>
            </a:extLst>
          </p:cNvPr>
          <p:cNvSpPr/>
          <p:nvPr/>
        </p:nvSpPr>
        <p:spPr>
          <a:xfrm>
            <a:off x="10388891" y="3282309"/>
            <a:ext cx="1585848" cy="650198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Cost Analysis</a:t>
            </a:r>
          </a:p>
        </p:txBody>
      </p:sp>
      <p:sp>
        <p:nvSpPr>
          <p:cNvPr id="57" name="Horizontal Scroll 56">
            <a:extLst>
              <a:ext uri="{FF2B5EF4-FFF2-40B4-BE49-F238E27FC236}">
                <a16:creationId xmlns:a16="http://schemas.microsoft.com/office/drawing/2014/main" id="{F639CF41-4D1D-499D-A673-D79D58985685}"/>
              </a:ext>
            </a:extLst>
          </p:cNvPr>
          <p:cNvSpPr/>
          <p:nvPr/>
        </p:nvSpPr>
        <p:spPr>
          <a:xfrm>
            <a:off x="10388891" y="3892861"/>
            <a:ext cx="1585848" cy="650198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Resource Allocation</a:t>
            </a:r>
          </a:p>
        </p:txBody>
      </p:sp>
      <p:pic>
        <p:nvPicPr>
          <p:cNvPr id="6181" name="Picture 2">
            <a:extLst>
              <a:ext uri="{FF2B5EF4-FFF2-40B4-BE49-F238E27FC236}">
                <a16:creationId xmlns:a16="http://schemas.microsoft.com/office/drawing/2014/main" id="{B851D491-E331-4BAC-B558-A5787B36C8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25" y="1831258"/>
            <a:ext cx="612137" cy="69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Flowchart: Magnetic Disk 55">
            <a:extLst>
              <a:ext uri="{FF2B5EF4-FFF2-40B4-BE49-F238E27FC236}">
                <a16:creationId xmlns:a16="http://schemas.microsoft.com/office/drawing/2014/main" id="{570508A8-61C5-462F-B879-EE68F88CC5E7}"/>
              </a:ext>
            </a:extLst>
          </p:cNvPr>
          <p:cNvSpPr/>
          <p:nvPr/>
        </p:nvSpPr>
        <p:spPr>
          <a:xfrm>
            <a:off x="5353823" y="3884931"/>
            <a:ext cx="750107" cy="502714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Daily plan</a:t>
            </a:r>
          </a:p>
        </p:txBody>
      </p:sp>
      <p:sp>
        <p:nvSpPr>
          <p:cNvPr id="58" name="Flowchart: Magnetic Disk 57">
            <a:extLst>
              <a:ext uri="{FF2B5EF4-FFF2-40B4-BE49-F238E27FC236}">
                <a16:creationId xmlns:a16="http://schemas.microsoft.com/office/drawing/2014/main" id="{B205ACF0-BA59-417E-835E-43D5EE68FA6B}"/>
              </a:ext>
            </a:extLst>
          </p:cNvPr>
          <p:cNvSpPr/>
          <p:nvPr/>
        </p:nvSpPr>
        <p:spPr>
          <a:xfrm>
            <a:off x="5675751" y="3447237"/>
            <a:ext cx="750106" cy="502714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 err="1">
                <a:solidFill>
                  <a:prstClr val="black"/>
                </a:solidFill>
                <a:latin typeface="Meiryo UI"/>
                <a:ea typeface="Meiryo UI"/>
              </a:rPr>
              <a:t>iBOM</a:t>
            </a:r>
            <a:endParaRPr kumimoji="1" lang="en-US" sz="1199" dirty="0">
              <a:solidFill>
                <a:prstClr val="black"/>
              </a:solidFill>
              <a:latin typeface="Meiryo UI"/>
              <a:ea typeface="Meiryo UI"/>
            </a:endParaRP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 err="1">
                <a:solidFill>
                  <a:prstClr val="black"/>
                </a:solidFill>
                <a:latin typeface="Meiryo UI"/>
                <a:ea typeface="Meiryo UI"/>
              </a:rPr>
              <a:t>iDoc</a:t>
            </a:r>
            <a:endParaRPr kumimoji="1" lang="en-US" sz="1199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9" name="Flowchart: Magnetic Disk 58">
            <a:extLst>
              <a:ext uri="{FF2B5EF4-FFF2-40B4-BE49-F238E27FC236}">
                <a16:creationId xmlns:a16="http://schemas.microsoft.com/office/drawing/2014/main" id="{901A241B-785C-41E3-8DC3-F13A60629A5D}"/>
              </a:ext>
            </a:extLst>
          </p:cNvPr>
          <p:cNvSpPr/>
          <p:nvPr/>
        </p:nvSpPr>
        <p:spPr>
          <a:xfrm>
            <a:off x="6425857" y="3436137"/>
            <a:ext cx="748520" cy="501128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Major Defect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8222370C-F059-4627-8FB8-CE432A7449A8}"/>
              </a:ext>
            </a:extLst>
          </p:cNvPr>
          <p:cNvSpPr/>
          <p:nvPr/>
        </p:nvSpPr>
        <p:spPr>
          <a:xfrm>
            <a:off x="6977731" y="3913476"/>
            <a:ext cx="845258" cy="501128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Material Yield</a:t>
            </a:r>
          </a:p>
        </p:txBody>
      </p:sp>
    </p:spTree>
    <p:extLst>
      <p:ext uri="{BB962C8B-B14F-4D97-AF65-F5344CB8AC3E}">
        <p14:creationId xmlns:p14="http://schemas.microsoft.com/office/powerpoint/2010/main" val="305550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38096131-AC51-47B0-80B4-FB26471FE5D9}"/>
              </a:ext>
            </a:extLst>
          </p:cNvPr>
          <p:cNvSpPr/>
          <p:nvPr/>
        </p:nvSpPr>
        <p:spPr>
          <a:xfrm>
            <a:off x="0" y="3944037"/>
            <a:ext cx="12192000" cy="23384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D8C238A-FA99-4BF5-AD1C-FF049FD57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08" y="4922553"/>
            <a:ext cx="1502207" cy="8867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C75AEF1B-3832-409C-B951-37FF766901A0}"/>
              </a:ext>
            </a:extLst>
          </p:cNvPr>
          <p:cNvSpPr/>
          <p:nvPr/>
        </p:nvSpPr>
        <p:spPr>
          <a:xfrm>
            <a:off x="0" y="1470811"/>
            <a:ext cx="12192000" cy="23384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E84D5B3-7D32-449A-9543-7DCA5E06B0CF}"/>
              </a:ext>
            </a:extLst>
          </p:cNvPr>
          <p:cNvSpPr/>
          <p:nvPr/>
        </p:nvSpPr>
        <p:spPr>
          <a:xfrm>
            <a:off x="1480959" y="5105224"/>
            <a:ext cx="862556" cy="430888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46" name="Thought Bubble: Cloud 45">
            <a:extLst>
              <a:ext uri="{FF2B5EF4-FFF2-40B4-BE49-F238E27FC236}">
                <a16:creationId xmlns:a16="http://schemas.microsoft.com/office/drawing/2014/main" id="{4EEE6FAE-FE60-46A9-AFCD-98DA0744333C}"/>
              </a:ext>
            </a:extLst>
          </p:cNvPr>
          <p:cNvSpPr/>
          <p:nvPr/>
        </p:nvSpPr>
        <p:spPr>
          <a:xfrm>
            <a:off x="10137627" y="1647099"/>
            <a:ext cx="1484798" cy="785269"/>
          </a:xfrm>
          <a:prstGeom prst="cloudCallou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A40A3-B38E-4B4A-B01B-12B41ED7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54" y="1582506"/>
            <a:ext cx="1194595" cy="539188"/>
          </a:xfrm>
        </p:spPr>
        <p:txBody>
          <a:bodyPr/>
          <a:lstStyle/>
          <a:p>
            <a:r>
              <a:rPr lang="en-US" dirty="0"/>
              <a:t>As 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9A7C1-C4C8-4401-BCEA-4C15CAFF748D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FAC Dashboard (Problem)</a:t>
            </a:r>
            <a:endParaRPr lang="en-US" sz="24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96FFE5-0C5F-4A65-8E2B-3CE8A099198F}"/>
              </a:ext>
            </a:extLst>
          </p:cNvPr>
          <p:cNvSpPr/>
          <p:nvPr/>
        </p:nvSpPr>
        <p:spPr>
          <a:xfrm>
            <a:off x="104196" y="2049414"/>
            <a:ext cx="6626275" cy="169714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0D5038CD-315F-4258-B8D9-0220E00936A8}"/>
              </a:ext>
            </a:extLst>
          </p:cNvPr>
          <p:cNvSpPr/>
          <p:nvPr/>
        </p:nvSpPr>
        <p:spPr>
          <a:xfrm rot="10800000">
            <a:off x="6899597" y="2505468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C7613-4346-4256-8CB2-C7AE1F85D530}"/>
              </a:ext>
            </a:extLst>
          </p:cNvPr>
          <p:cNvSpPr txBox="1"/>
          <p:nvPr/>
        </p:nvSpPr>
        <p:spPr>
          <a:xfrm>
            <a:off x="9762441" y="3289317"/>
            <a:ext cx="856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</a:t>
            </a:r>
          </a:p>
        </p:txBody>
      </p:sp>
      <p:pic>
        <p:nvPicPr>
          <p:cNvPr id="37" name="Content Placeholder 3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FC77A80-B7E8-4BBC-B8AE-8DEE1DBC75A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70173" y="1703694"/>
            <a:ext cx="1231037" cy="6720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A5D24D4-4F70-4F26-A9E5-0210937976FC}"/>
              </a:ext>
            </a:extLst>
          </p:cNvPr>
          <p:cNvSpPr txBox="1"/>
          <p:nvPr/>
        </p:nvSpPr>
        <p:spPr>
          <a:xfrm>
            <a:off x="355874" y="5880838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B208546-4833-4AD9-B49B-06742B6C67F3}"/>
              </a:ext>
            </a:extLst>
          </p:cNvPr>
          <p:cNvSpPr/>
          <p:nvPr/>
        </p:nvSpPr>
        <p:spPr>
          <a:xfrm>
            <a:off x="97612" y="4538606"/>
            <a:ext cx="6626275" cy="164898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F342356A-868C-4453-8D93-E1FD3FB469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08730" y="4911752"/>
            <a:ext cx="789752" cy="97199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C0FA1E3-AD1E-4D9E-B082-8F19D674446E}"/>
              </a:ext>
            </a:extLst>
          </p:cNvPr>
          <p:cNvSpPr txBox="1"/>
          <p:nvPr/>
        </p:nvSpPr>
        <p:spPr>
          <a:xfrm>
            <a:off x="1546285" y="5189863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8C9383B5-DA1A-4E17-B283-ED5F39E899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499351" y="4911955"/>
            <a:ext cx="856966" cy="97199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29476D6-8ABE-440B-A3D5-1990F589E3EC}"/>
              </a:ext>
            </a:extLst>
          </p:cNvPr>
          <p:cNvSpPr txBox="1"/>
          <p:nvPr/>
        </p:nvSpPr>
        <p:spPr>
          <a:xfrm>
            <a:off x="2291199" y="5880650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pic>
        <p:nvPicPr>
          <p:cNvPr id="58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B89E89A8-3E80-4148-8C92-A2363F3E5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690" y="4636043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A656AD1C-DC20-4DEC-ACE5-82F296220AC5}"/>
              </a:ext>
            </a:extLst>
          </p:cNvPr>
          <p:cNvSpPr/>
          <p:nvPr/>
        </p:nvSpPr>
        <p:spPr>
          <a:xfrm>
            <a:off x="3552044" y="5259249"/>
            <a:ext cx="1038613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4ACB8B-09E0-4D85-9DAC-FDAB59BC5F9B}"/>
              </a:ext>
            </a:extLst>
          </p:cNvPr>
          <p:cNvGrpSpPr/>
          <p:nvPr/>
        </p:nvGrpSpPr>
        <p:grpSpPr>
          <a:xfrm>
            <a:off x="9870636" y="2357595"/>
            <a:ext cx="582226" cy="870846"/>
            <a:chOff x="9820325" y="2564891"/>
            <a:chExt cx="582226" cy="870846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51640A8-593E-4CCD-A32B-37D1A1B349F3}"/>
                </a:ext>
              </a:extLst>
            </p:cNvPr>
            <p:cNvSpPr/>
            <p:nvPr/>
          </p:nvSpPr>
          <p:spPr bwMode="auto">
            <a:xfrm>
              <a:off x="9909897" y="2564891"/>
              <a:ext cx="393127" cy="408056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63" name="Flowchart: Delay 62">
              <a:extLst>
                <a:ext uri="{FF2B5EF4-FFF2-40B4-BE49-F238E27FC236}">
                  <a16:creationId xmlns:a16="http://schemas.microsoft.com/office/drawing/2014/main" id="{734E4937-7ACD-450D-8AD3-21F9FE71013F}"/>
                </a:ext>
              </a:extLst>
            </p:cNvPr>
            <p:cNvSpPr/>
            <p:nvPr/>
          </p:nvSpPr>
          <p:spPr bwMode="auto">
            <a:xfrm rot="16200000">
              <a:off x="9885019" y="2918205"/>
              <a:ext cx="452838" cy="58222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64" name="Arrow: Left 63">
            <a:extLst>
              <a:ext uri="{FF2B5EF4-FFF2-40B4-BE49-F238E27FC236}">
                <a16:creationId xmlns:a16="http://schemas.microsoft.com/office/drawing/2014/main" id="{8EA24984-4E8D-4292-80C8-18319431E7D0}"/>
              </a:ext>
            </a:extLst>
          </p:cNvPr>
          <p:cNvSpPr/>
          <p:nvPr/>
        </p:nvSpPr>
        <p:spPr>
          <a:xfrm rot="10800000">
            <a:off x="6906364" y="5071619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F3DEF5B-BBB3-4677-919A-EA6E8DC1FEFF}"/>
              </a:ext>
            </a:extLst>
          </p:cNvPr>
          <p:cNvSpPr txBox="1"/>
          <p:nvPr/>
        </p:nvSpPr>
        <p:spPr>
          <a:xfrm>
            <a:off x="10085108" y="5692959"/>
            <a:ext cx="856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9BA69D22-2B5A-4B07-8CF2-05675B5B3DA6}"/>
              </a:ext>
            </a:extLst>
          </p:cNvPr>
          <p:cNvSpPr txBox="1">
            <a:spLocks/>
          </p:cNvSpPr>
          <p:nvPr/>
        </p:nvSpPr>
        <p:spPr bwMode="gray">
          <a:xfrm>
            <a:off x="104196" y="4055568"/>
            <a:ext cx="1194595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8236" rtl="0" eaLnBrk="1" latinLnBrk="0" hangingPunct="1">
              <a:spcBef>
                <a:spcPct val="0"/>
              </a:spcBef>
              <a:buNone/>
              <a:defRPr kumimoji="1" sz="2797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dirty="0"/>
              <a:t>To Be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5E4E07-80A1-4CB7-AB78-10ACE08A0BEC}"/>
              </a:ext>
            </a:extLst>
          </p:cNvPr>
          <p:cNvGrpSpPr/>
          <p:nvPr/>
        </p:nvGrpSpPr>
        <p:grpSpPr>
          <a:xfrm>
            <a:off x="9957286" y="4143913"/>
            <a:ext cx="1472264" cy="778640"/>
            <a:chOff x="9761927" y="3479820"/>
            <a:chExt cx="1484798" cy="785269"/>
          </a:xfrm>
        </p:grpSpPr>
        <p:sp>
          <p:nvSpPr>
            <p:cNvPr id="69" name="Thought Bubble: Cloud 68">
              <a:extLst>
                <a:ext uri="{FF2B5EF4-FFF2-40B4-BE49-F238E27FC236}">
                  <a16:creationId xmlns:a16="http://schemas.microsoft.com/office/drawing/2014/main" id="{0ABA5750-B73D-4DDE-A665-F4139D9A786E}"/>
                </a:ext>
              </a:extLst>
            </p:cNvPr>
            <p:cNvSpPr/>
            <p:nvPr/>
          </p:nvSpPr>
          <p:spPr>
            <a:xfrm>
              <a:off x="9761927" y="3479820"/>
              <a:ext cx="1484798" cy="785269"/>
            </a:xfrm>
            <a:prstGeom prst="cloudCallou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09F7DAE-7C8F-4539-BEAA-E958D0D15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363" t="10239" r="5373" b="15210"/>
            <a:stretch/>
          </p:blipFill>
          <p:spPr>
            <a:xfrm>
              <a:off x="9803903" y="3512440"/>
              <a:ext cx="1367630" cy="70323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9D9E8CB-5C63-45AC-A9B9-D31EDC6FBB1F}"/>
              </a:ext>
            </a:extLst>
          </p:cNvPr>
          <p:cNvSpPr txBox="1"/>
          <p:nvPr/>
        </p:nvSpPr>
        <p:spPr>
          <a:xfrm>
            <a:off x="5075469" y="5880649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Dashboard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3F84DF-6CE1-4DAA-BF77-3D2E82CE8629}"/>
              </a:ext>
            </a:extLst>
          </p:cNvPr>
          <p:cNvGrpSpPr/>
          <p:nvPr/>
        </p:nvGrpSpPr>
        <p:grpSpPr>
          <a:xfrm>
            <a:off x="9543238" y="5092644"/>
            <a:ext cx="1798532" cy="591183"/>
            <a:chOff x="8771629" y="4277692"/>
            <a:chExt cx="3084931" cy="1014026"/>
          </a:xfrm>
        </p:grpSpPr>
        <p:grpSp>
          <p:nvGrpSpPr>
            <p:cNvPr id="66" name="Group 20">
              <a:extLst>
                <a:ext uri="{FF2B5EF4-FFF2-40B4-BE49-F238E27FC236}">
                  <a16:creationId xmlns:a16="http://schemas.microsoft.com/office/drawing/2014/main" id="{51BEC64E-0C92-4547-B810-F5C2281DF5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629" y="4300580"/>
              <a:ext cx="662650" cy="991138"/>
              <a:chOff x="1248694" y="752937"/>
              <a:chExt cx="186436" cy="277459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CD49A62-8FC0-428D-B0BA-1EE42CECF722}"/>
                  </a:ext>
                </a:extLst>
              </p:cNvPr>
              <p:cNvSpPr/>
              <p:nvPr/>
            </p:nvSpPr>
            <p:spPr>
              <a:xfrm>
                <a:off x="1277376" y="752937"/>
                <a:ext cx="125884" cy="13001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  <p:sp>
            <p:nvSpPr>
              <p:cNvPr id="68" name="Flowchart: Delay 67">
                <a:extLst>
                  <a:ext uri="{FF2B5EF4-FFF2-40B4-BE49-F238E27FC236}">
                    <a16:creationId xmlns:a16="http://schemas.microsoft.com/office/drawing/2014/main" id="{D89C574D-D6C4-4259-A424-D7260B3C4EFB}"/>
                  </a:ext>
                </a:extLst>
              </p:cNvPr>
              <p:cNvSpPr/>
              <p:nvPr/>
            </p:nvSpPr>
            <p:spPr>
              <a:xfrm rot="16200000">
                <a:off x="1269773" y="865039"/>
                <a:ext cx="144278" cy="186436"/>
              </a:xfrm>
              <a:prstGeom prst="flowChartDelay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</p:grpSp>
        <p:grpSp>
          <p:nvGrpSpPr>
            <p:cNvPr id="44" name="Group 20">
              <a:extLst>
                <a:ext uri="{FF2B5EF4-FFF2-40B4-BE49-F238E27FC236}">
                  <a16:creationId xmlns:a16="http://schemas.microsoft.com/office/drawing/2014/main" id="{578D4A22-CD71-45D2-97BB-E70741BD8E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54779" y="4277692"/>
              <a:ext cx="662650" cy="991138"/>
              <a:chOff x="1248694" y="752937"/>
              <a:chExt cx="186436" cy="277459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C478F33-1E20-4C03-B8E4-AE32437D6C62}"/>
                  </a:ext>
                </a:extLst>
              </p:cNvPr>
              <p:cNvSpPr/>
              <p:nvPr/>
            </p:nvSpPr>
            <p:spPr>
              <a:xfrm>
                <a:off x="1277376" y="752937"/>
                <a:ext cx="125884" cy="13001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  <p:sp>
            <p:nvSpPr>
              <p:cNvPr id="72" name="Flowchart: Delay 71">
                <a:extLst>
                  <a:ext uri="{FF2B5EF4-FFF2-40B4-BE49-F238E27FC236}">
                    <a16:creationId xmlns:a16="http://schemas.microsoft.com/office/drawing/2014/main" id="{0A42EAD8-2BB9-4F1A-BEAB-DE1C6855B938}"/>
                  </a:ext>
                </a:extLst>
              </p:cNvPr>
              <p:cNvSpPr/>
              <p:nvPr/>
            </p:nvSpPr>
            <p:spPr>
              <a:xfrm rot="16200000">
                <a:off x="1269773" y="865039"/>
                <a:ext cx="144278" cy="186436"/>
              </a:xfrm>
              <a:prstGeom prst="flowChartDelay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</p:grpSp>
        <p:grpSp>
          <p:nvGrpSpPr>
            <p:cNvPr id="76" name="Group 20">
              <a:extLst>
                <a:ext uri="{FF2B5EF4-FFF2-40B4-BE49-F238E27FC236}">
                  <a16:creationId xmlns:a16="http://schemas.microsoft.com/office/drawing/2014/main" id="{145A924C-424E-4FC9-B1D9-1840E5A52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4082" y="4277692"/>
              <a:ext cx="662650" cy="991138"/>
              <a:chOff x="1248694" y="752937"/>
              <a:chExt cx="186436" cy="277459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9023F9C5-7194-4310-9D58-652D70AE61C0}"/>
                  </a:ext>
                </a:extLst>
              </p:cNvPr>
              <p:cNvSpPr/>
              <p:nvPr/>
            </p:nvSpPr>
            <p:spPr>
              <a:xfrm>
                <a:off x="1277376" y="752937"/>
                <a:ext cx="125884" cy="13001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  <p:sp>
            <p:nvSpPr>
              <p:cNvPr id="80" name="Flowchart: Delay 79">
                <a:extLst>
                  <a:ext uri="{FF2B5EF4-FFF2-40B4-BE49-F238E27FC236}">
                    <a16:creationId xmlns:a16="http://schemas.microsoft.com/office/drawing/2014/main" id="{75BFE70D-4A76-4A02-8B82-6DC479C7E750}"/>
                  </a:ext>
                </a:extLst>
              </p:cNvPr>
              <p:cNvSpPr/>
              <p:nvPr/>
            </p:nvSpPr>
            <p:spPr>
              <a:xfrm rot="16200000">
                <a:off x="1269773" y="865039"/>
                <a:ext cx="144278" cy="186436"/>
              </a:xfrm>
              <a:prstGeom prst="flowChartDelay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</p:grpSp>
        <p:grpSp>
          <p:nvGrpSpPr>
            <p:cNvPr id="81" name="Group 20">
              <a:extLst>
                <a:ext uri="{FF2B5EF4-FFF2-40B4-BE49-F238E27FC236}">
                  <a16:creationId xmlns:a16="http://schemas.microsoft.com/office/drawing/2014/main" id="{75ED33C9-8EBE-4B04-98F3-F997F0BAF7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3910" y="4300580"/>
              <a:ext cx="662650" cy="991138"/>
              <a:chOff x="1248694" y="752937"/>
              <a:chExt cx="186436" cy="277459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F89A51E-15D6-4022-8FF6-DF9C98EC6E27}"/>
                  </a:ext>
                </a:extLst>
              </p:cNvPr>
              <p:cNvSpPr/>
              <p:nvPr/>
            </p:nvSpPr>
            <p:spPr>
              <a:xfrm>
                <a:off x="1277376" y="752937"/>
                <a:ext cx="125884" cy="13001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  <p:sp>
            <p:nvSpPr>
              <p:cNvPr id="83" name="Flowchart: Delay 82">
                <a:extLst>
                  <a:ext uri="{FF2B5EF4-FFF2-40B4-BE49-F238E27FC236}">
                    <a16:creationId xmlns:a16="http://schemas.microsoft.com/office/drawing/2014/main" id="{9B800050-6A64-437D-9DDD-6900771BAE8C}"/>
                  </a:ext>
                </a:extLst>
              </p:cNvPr>
              <p:cNvSpPr/>
              <p:nvPr/>
            </p:nvSpPr>
            <p:spPr>
              <a:xfrm rot="16200000">
                <a:off x="1269773" y="865039"/>
                <a:ext cx="144278" cy="186436"/>
              </a:xfrm>
              <a:prstGeom prst="flowChartDelay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</p:grpSp>
      </p:grp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444D548F-0BF2-4591-9B04-0FD5C49E8C09}"/>
              </a:ext>
            </a:extLst>
          </p:cNvPr>
          <p:cNvSpPr/>
          <p:nvPr/>
        </p:nvSpPr>
        <p:spPr>
          <a:xfrm>
            <a:off x="1405876" y="2606107"/>
            <a:ext cx="862556" cy="430888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A530326-319B-4870-90F9-54A8E7D49031}"/>
              </a:ext>
            </a:extLst>
          </p:cNvPr>
          <p:cNvSpPr txBox="1"/>
          <p:nvPr/>
        </p:nvSpPr>
        <p:spPr>
          <a:xfrm>
            <a:off x="265302" y="3359879"/>
            <a:ext cx="1121198" cy="430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pic>
        <p:nvPicPr>
          <p:cNvPr id="101" name="Picture 100" descr="Icon&#10;&#10;Description automatically generated">
            <a:extLst>
              <a:ext uri="{FF2B5EF4-FFF2-40B4-BE49-F238E27FC236}">
                <a16:creationId xmlns:a16="http://schemas.microsoft.com/office/drawing/2014/main" id="{E61C8BD3-4E0C-4BCE-8B14-3974FA64C4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2999" y="2282922"/>
            <a:ext cx="789752" cy="971994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B8DCE0B-7E06-425A-9BE9-23E007017BCF}"/>
              </a:ext>
            </a:extLst>
          </p:cNvPr>
          <p:cNvSpPr txBox="1"/>
          <p:nvPr/>
        </p:nvSpPr>
        <p:spPr>
          <a:xfrm>
            <a:off x="1471202" y="2690746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103" name="Picture 102" descr="Icon&#10;&#10;Description automatically generated">
            <a:extLst>
              <a:ext uri="{FF2B5EF4-FFF2-40B4-BE49-F238E27FC236}">
                <a16:creationId xmlns:a16="http://schemas.microsoft.com/office/drawing/2014/main" id="{E4F9C1C6-B5C3-4BA6-8DB2-2E02D0835C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410724" y="2380252"/>
            <a:ext cx="856966" cy="971995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61C52F-90A1-429B-8757-E86DEC5494E5}"/>
              </a:ext>
            </a:extLst>
          </p:cNvPr>
          <p:cNvSpPr txBox="1"/>
          <p:nvPr/>
        </p:nvSpPr>
        <p:spPr>
          <a:xfrm>
            <a:off x="2246511" y="3430029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pic>
        <p:nvPicPr>
          <p:cNvPr id="105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EB433032-21F1-42B8-A16F-B247C4450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44" y="2170024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5EDE0ABF-BD15-4A5D-AD8C-726E60BD4E61}"/>
              </a:ext>
            </a:extLst>
          </p:cNvPr>
          <p:cNvSpPr/>
          <p:nvPr/>
        </p:nvSpPr>
        <p:spPr>
          <a:xfrm>
            <a:off x="3470866" y="2793018"/>
            <a:ext cx="1038613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BDD5F0B-454C-4C32-A6C0-E6C2562F4B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052453" y="2276386"/>
            <a:ext cx="1038613" cy="1038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9D187A18-4E09-4C65-A328-694F326AE0B6}"/>
              </a:ext>
            </a:extLst>
          </p:cNvPr>
          <p:cNvSpPr txBox="1"/>
          <p:nvPr/>
        </p:nvSpPr>
        <p:spPr>
          <a:xfrm>
            <a:off x="4918058" y="3385004"/>
            <a:ext cx="1212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in Excel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A201432-1BA1-432C-9586-15989F4C81D2}"/>
              </a:ext>
            </a:extLst>
          </p:cNvPr>
          <p:cNvSpPr txBox="1"/>
          <p:nvPr/>
        </p:nvSpPr>
        <p:spPr>
          <a:xfrm>
            <a:off x="-10531" y="666787"/>
            <a:ext cx="898420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912478">
              <a:defRPr/>
            </a:pP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Before and After having </a:t>
            </a:r>
            <a:r>
              <a:rPr kumimoji="1"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project </a:t>
            </a:r>
            <a:r>
              <a:rPr kumimoji="1"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and problem causing in this project.</a:t>
            </a:r>
            <a:endParaRPr kumimoji="1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030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3A5C9CDD-0337-4BC3-A1AD-A1E846EAF344}"/>
              </a:ext>
            </a:extLst>
          </p:cNvPr>
          <p:cNvSpPr/>
          <p:nvPr/>
        </p:nvSpPr>
        <p:spPr>
          <a:xfrm>
            <a:off x="7459799" y="4580350"/>
            <a:ext cx="4242578" cy="1836283"/>
          </a:xfrm>
          <a:prstGeom prst="flowChartProcess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2" name="Flowchart: Process 81">
            <a:extLst>
              <a:ext uri="{FF2B5EF4-FFF2-40B4-BE49-F238E27FC236}">
                <a16:creationId xmlns:a16="http://schemas.microsoft.com/office/drawing/2014/main" id="{51147C80-B409-4E44-845B-5A77EC6FD76F}"/>
              </a:ext>
            </a:extLst>
          </p:cNvPr>
          <p:cNvSpPr/>
          <p:nvPr/>
        </p:nvSpPr>
        <p:spPr>
          <a:xfrm>
            <a:off x="2296083" y="4939179"/>
            <a:ext cx="4800506" cy="1452316"/>
          </a:xfrm>
          <a:prstGeom prst="flowChartProcess">
            <a:avLst/>
          </a:prstGeom>
          <a:solidFill>
            <a:schemeClr val="bg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1" name="Flowchart: Process 80">
            <a:extLst>
              <a:ext uri="{FF2B5EF4-FFF2-40B4-BE49-F238E27FC236}">
                <a16:creationId xmlns:a16="http://schemas.microsoft.com/office/drawing/2014/main" id="{0995B500-86DF-421F-A208-8224C75DC5A4}"/>
              </a:ext>
            </a:extLst>
          </p:cNvPr>
          <p:cNvSpPr/>
          <p:nvPr/>
        </p:nvSpPr>
        <p:spPr>
          <a:xfrm>
            <a:off x="9694242" y="201069"/>
            <a:ext cx="2008134" cy="4025318"/>
          </a:xfrm>
          <a:prstGeom prst="flowChartProcess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0" name="Flowchart: Process 79">
            <a:extLst>
              <a:ext uri="{FF2B5EF4-FFF2-40B4-BE49-F238E27FC236}">
                <a16:creationId xmlns:a16="http://schemas.microsoft.com/office/drawing/2014/main" id="{C825B0EB-CE66-4A39-A841-E37B3007C196}"/>
              </a:ext>
            </a:extLst>
          </p:cNvPr>
          <p:cNvSpPr/>
          <p:nvPr/>
        </p:nvSpPr>
        <p:spPr>
          <a:xfrm>
            <a:off x="3496584" y="129338"/>
            <a:ext cx="5914274" cy="2711378"/>
          </a:xfrm>
          <a:prstGeom prst="flowChartProcess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9" name="Flowchart: Process 78">
            <a:extLst>
              <a:ext uri="{FF2B5EF4-FFF2-40B4-BE49-F238E27FC236}">
                <a16:creationId xmlns:a16="http://schemas.microsoft.com/office/drawing/2014/main" id="{4E56C6D9-54F7-4FD1-8E40-C90CDFC8A007}"/>
              </a:ext>
            </a:extLst>
          </p:cNvPr>
          <p:cNvSpPr/>
          <p:nvPr/>
        </p:nvSpPr>
        <p:spPr>
          <a:xfrm>
            <a:off x="70332" y="181114"/>
            <a:ext cx="3180892" cy="4624963"/>
          </a:xfrm>
          <a:prstGeom prst="flowChartProcess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91694F-A4A5-4300-9677-E7C27D6A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1" y="1115117"/>
            <a:ext cx="1798544" cy="1199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F9D03D-39A1-44CF-A8CD-7734DF5C5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74" y="1962344"/>
            <a:ext cx="1627253" cy="923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F635D6-1EC0-4642-8778-A9D0D6DE1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954" y="5039997"/>
            <a:ext cx="1808060" cy="10658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62FEA2-93BC-4C69-87C3-72AC71D80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92" y="2648523"/>
            <a:ext cx="1798544" cy="10658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F30814-1BDB-41F5-A66B-72F4C7767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7238" y="1990228"/>
            <a:ext cx="1769995" cy="6375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AAC841-1C00-43F0-AB4E-0C56F1707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84" y="3941413"/>
            <a:ext cx="1779510" cy="6375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C373DC-7987-4AF7-B37E-A6D34A8E3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8206" y="365744"/>
            <a:ext cx="1769995" cy="13512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9659D2-AE58-412C-A39F-6784C1DF01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3014" y="4772722"/>
            <a:ext cx="1769995" cy="12085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34F0F6-F4E0-4702-9725-32BA3AE575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4205" y="5075450"/>
            <a:ext cx="1769995" cy="10303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BD14DCD-11ED-49C7-A93B-7ED50A0F89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9960" y="1483440"/>
            <a:ext cx="1817576" cy="7898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6664FB-EBF1-4F83-A240-7C24C01794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9798" y="1591844"/>
            <a:ext cx="1627253" cy="6756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BAC15D-AB70-49CD-8B37-E4CC0BEEE5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9563" y="476986"/>
            <a:ext cx="1598705" cy="135128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CE18863-C06C-4F43-8F1D-BC2D664EB3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03381" y="4635913"/>
            <a:ext cx="1817576" cy="65661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B83610C-827D-479A-9CF1-A162D945FE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49344" y="976020"/>
            <a:ext cx="1798544" cy="63757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E181B98-48A7-45C0-BFCD-4D58AF0869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99987" y="377239"/>
            <a:ext cx="1798544" cy="94209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2D2EB5-AB0F-49C3-9DD1-32971D78574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53922" y="172407"/>
            <a:ext cx="1789026" cy="78983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8310329-6887-4A40-9C5B-F1CBCC2644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31930" y="5572117"/>
            <a:ext cx="1789026" cy="523386"/>
          </a:xfrm>
          <a:prstGeom prst="rect">
            <a:avLst/>
          </a:prstGeom>
        </p:spPr>
      </p:pic>
      <p:sp>
        <p:nvSpPr>
          <p:cNvPr id="57" name="Arrow: Down 56">
            <a:extLst>
              <a:ext uri="{FF2B5EF4-FFF2-40B4-BE49-F238E27FC236}">
                <a16:creationId xmlns:a16="http://schemas.microsoft.com/office/drawing/2014/main" id="{B6711B12-8198-4944-86BF-904CEED20DEB}"/>
              </a:ext>
            </a:extLst>
          </p:cNvPr>
          <p:cNvSpPr/>
          <p:nvPr/>
        </p:nvSpPr>
        <p:spPr>
          <a:xfrm>
            <a:off x="954430" y="2331960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31B7D585-C7D9-47EF-9372-F3105740DEB8}"/>
              </a:ext>
            </a:extLst>
          </p:cNvPr>
          <p:cNvSpPr/>
          <p:nvPr/>
        </p:nvSpPr>
        <p:spPr>
          <a:xfrm rot="16200000">
            <a:off x="1909403" y="3272507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F1CE2140-E5A4-49F8-9386-0B368BF2F421}"/>
              </a:ext>
            </a:extLst>
          </p:cNvPr>
          <p:cNvSpPr/>
          <p:nvPr/>
        </p:nvSpPr>
        <p:spPr>
          <a:xfrm>
            <a:off x="2775336" y="2984595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CC704143-CD40-4185-889F-8231C5A6F221}"/>
              </a:ext>
            </a:extLst>
          </p:cNvPr>
          <p:cNvSpPr/>
          <p:nvPr/>
        </p:nvSpPr>
        <p:spPr>
          <a:xfrm rot="16200000">
            <a:off x="5065928" y="967594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CA6B3736-E2AD-41B0-965A-E0D281268FAD}"/>
              </a:ext>
            </a:extLst>
          </p:cNvPr>
          <p:cNvSpPr/>
          <p:nvPr/>
        </p:nvSpPr>
        <p:spPr>
          <a:xfrm rot="16200000">
            <a:off x="7129927" y="984209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7" name="Arrow: Left-Right 66">
            <a:extLst>
              <a:ext uri="{FF2B5EF4-FFF2-40B4-BE49-F238E27FC236}">
                <a16:creationId xmlns:a16="http://schemas.microsoft.com/office/drawing/2014/main" id="{11B7F81D-2E62-4F1D-B70C-8149F9E9D5F6}"/>
              </a:ext>
            </a:extLst>
          </p:cNvPr>
          <p:cNvSpPr/>
          <p:nvPr/>
        </p:nvSpPr>
        <p:spPr>
          <a:xfrm rot="5400000">
            <a:off x="5940096" y="1307668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5E6533C9-1CFF-4161-815B-8DEAC721428E}"/>
              </a:ext>
            </a:extLst>
          </p:cNvPr>
          <p:cNvSpPr/>
          <p:nvPr/>
        </p:nvSpPr>
        <p:spPr>
          <a:xfrm rot="16200000">
            <a:off x="7091518" y="562827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AFCC26A5-5A86-4307-8F20-45BCA8587532}"/>
              </a:ext>
            </a:extLst>
          </p:cNvPr>
          <p:cNvSpPr/>
          <p:nvPr/>
        </p:nvSpPr>
        <p:spPr>
          <a:xfrm rot="5400000">
            <a:off x="10405429" y="1780881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3" name="Arrow: Left-Right 72">
            <a:extLst>
              <a:ext uri="{FF2B5EF4-FFF2-40B4-BE49-F238E27FC236}">
                <a16:creationId xmlns:a16="http://schemas.microsoft.com/office/drawing/2014/main" id="{0990D5C2-53EE-4FFB-89AB-37502841E994}"/>
              </a:ext>
            </a:extLst>
          </p:cNvPr>
          <p:cNvSpPr/>
          <p:nvPr/>
        </p:nvSpPr>
        <p:spPr>
          <a:xfrm rot="5400000">
            <a:off x="8174548" y="5362623"/>
            <a:ext cx="304281" cy="177048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4" name="Arrow: Left-Right 73">
            <a:extLst>
              <a:ext uri="{FF2B5EF4-FFF2-40B4-BE49-F238E27FC236}">
                <a16:creationId xmlns:a16="http://schemas.microsoft.com/office/drawing/2014/main" id="{4754D701-F191-40A4-8B08-FD2C6272C247}"/>
              </a:ext>
            </a:extLst>
          </p:cNvPr>
          <p:cNvSpPr/>
          <p:nvPr/>
        </p:nvSpPr>
        <p:spPr>
          <a:xfrm>
            <a:off x="4996167" y="1523367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5" name="Arrow: Left-Right 74">
            <a:extLst>
              <a:ext uri="{FF2B5EF4-FFF2-40B4-BE49-F238E27FC236}">
                <a16:creationId xmlns:a16="http://schemas.microsoft.com/office/drawing/2014/main" id="{3B5A52B3-FA85-4871-B918-37D02CA74539}"/>
              </a:ext>
            </a:extLst>
          </p:cNvPr>
          <p:cNvSpPr/>
          <p:nvPr/>
        </p:nvSpPr>
        <p:spPr>
          <a:xfrm>
            <a:off x="9474709" y="4951980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6" name="Arrow: Left-Right 75">
            <a:extLst>
              <a:ext uri="{FF2B5EF4-FFF2-40B4-BE49-F238E27FC236}">
                <a16:creationId xmlns:a16="http://schemas.microsoft.com/office/drawing/2014/main" id="{5030F87A-63C5-47F4-AF1D-308AAB4B52A1}"/>
              </a:ext>
            </a:extLst>
          </p:cNvPr>
          <p:cNvSpPr/>
          <p:nvPr/>
        </p:nvSpPr>
        <p:spPr>
          <a:xfrm>
            <a:off x="9474708" y="5660360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E9776F5-C23C-49A8-A592-97F33A7F62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25623" y="3181951"/>
            <a:ext cx="1075319" cy="1351286"/>
          </a:xfrm>
          <a:prstGeom prst="rect">
            <a:avLst/>
          </a:prstGeom>
        </p:spPr>
      </p:pic>
      <p:sp>
        <p:nvSpPr>
          <p:cNvPr id="41" name="Arrow: Down 40">
            <a:extLst>
              <a:ext uri="{FF2B5EF4-FFF2-40B4-BE49-F238E27FC236}">
                <a16:creationId xmlns:a16="http://schemas.microsoft.com/office/drawing/2014/main" id="{87988463-6EDD-4934-89D7-9026BB0C1D8C}"/>
              </a:ext>
            </a:extLst>
          </p:cNvPr>
          <p:cNvSpPr/>
          <p:nvPr/>
        </p:nvSpPr>
        <p:spPr>
          <a:xfrm rot="18281130">
            <a:off x="7125004" y="1392285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B5A92E-28C3-4A6C-B96E-BE7E1C5EF806}"/>
              </a:ext>
            </a:extLst>
          </p:cNvPr>
          <p:cNvSpPr txBox="1"/>
          <p:nvPr/>
        </p:nvSpPr>
        <p:spPr>
          <a:xfrm>
            <a:off x="4487864" y="3083861"/>
            <a:ext cx="4116641" cy="11983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912478"/>
            <a:endParaRPr lang="en-US" sz="2396" b="1" u="sng" dirty="0">
              <a:solidFill>
                <a:prstClr val="black"/>
              </a:solidFill>
              <a:latin typeface="Meiryo UI"/>
              <a:ea typeface="Meiryo UI"/>
            </a:endParaRPr>
          </a:p>
          <a:p>
            <a:pPr algn="ctr" defTabSz="912478"/>
            <a:r>
              <a:rPr lang="en-US" sz="2396" b="1" u="sng" dirty="0">
                <a:solidFill>
                  <a:prstClr val="black"/>
                </a:solidFill>
                <a:latin typeface="Meiryo UI"/>
                <a:ea typeface="Meiryo UI"/>
              </a:rPr>
              <a:t>SF Big Data</a:t>
            </a:r>
          </a:p>
          <a:p>
            <a:pPr algn="ctr" defTabSz="912478"/>
            <a:endParaRPr lang="en-US" sz="2396" b="1" u="sng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15598F-06D5-4D71-8B13-DAFD1E304919}"/>
              </a:ext>
            </a:extLst>
          </p:cNvPr>
          <p:cNvSpPr txBox="1"/>
          <p:nvPr/>
        </p:nvSpPr>
        <p:spPr>
          <a:xfrm>
            <a:off x="9775897" y="2915839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MFG Operation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A2EF05-BD7B-439E-A9CA-EEE98360DD83}"/>
              </a:ext>
            </a:extLst>
          </p:cNvPr>
          <p:cNvSpPr txBox="1"/>
          <p:nvPr/>
        </p:nvSpPr>
        <p:spPr>
          <a:xfrm>
            <a:off x="5126670" y="2369064"/>
            <a:ext cx="2323007" cy="33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Machine Operation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C1A457-F205-42DA-A891-0AE282FD499C}"/>
              </a:ext>
            </a:extLst>
          </p:cNvPr>
          <p:cNvSpPr txBox="1"/>
          <p:nvPr/>
        </p:nvSpPr>
        <p:spPr>
          <a:xfrm>
            <a:off x="8382462" y="6085625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Quality Control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75A130-EE13-47F3-883F-FB6CEBB352AC}"/>
              </a:ext>
            </a:extLst>
          </p:cNvPr>
          <p:cNvSpPr txBox="1"/>
          <p:nvPr/>
        </p:nvSpPr>
        <p:spPr>
          <a:xfrm>
            <a:off x="3822121" y="6085625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Other Support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4A0C96-4F0B-4BCD-903B-5889C4FD2DA8}"/>
              </a:ext>
            </a:extLst>
          </p:cNvPr>
          <p:cNvSpPr txBox="1"/>
          <p:nvPr/>
        </p:nvSpPr>
        <p:spPr>
          <a:xfrm>
            <a:off x="280008" y="423186"/>
            <a:ext cx="3126457" cy="33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Plan &amp; Order Support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774FEA-6C4C-44C5-B884-27FA5D6BFA8F}"/>
              </a:ext>
            </a:extLst>
          </p:cNvPr>
          <p:cNvCxnSpPr/>
          <p:nvPr/>
        </p:nvCxnSpPr>
        <p:spPr>
          <a:xfrm>
            <a:off x="9410858" y="1160785"/>
            <a:ext cx="283384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E4E3F06-78DC-455D-8DFA-021BA22EA3C7}"/>
              </a:ext>
            </a:extLst>
          </p:cNvPr>
          <p:cNvCxnSpPr/>
          <p:nvPr/>
        </p:nvCxnSpPr>
        <p:spPr>
          <a:xfrm>
            <a:off x="3213200" y="1152628"/>
            <a:ext cx="283384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F66A3DE-BBB4-4B74-A671-4AB323088AE0}"/>
              </a:ext>
            </a:extLst>
          </p:cNvPr>
          <p:cNvCxnSpPr>
            <a:cxnSpLocks/>
          </p:cNvCxnSpPr>
          <p:nvPr/>
        </p:nvCxnSpPr>
        <p:spPr>
          <a:xfrm>
            <a:off x="9552549" y="1160784"/>
            <a:ext cx="0" cy="3389115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B3AD3F9-04FC-485A-A73E-93E8FCE63561}"/>
              </a:ext>
            </a:extLst>
          </p:cNvPr>
          <p:cNvCxnSpPr>
            <a:cxnSpLocks/>
          </p:cNvCxnSpPr>
          <p:nvPr/>
        </p:nvCxnSpPr>
        <p:spPr>
          <a:xfrm>
            <a:off x="6375276" y="2840716"/>
            <a:ext cx="0" cy="23298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134E618-EAE3-48BF-9775-0C4C4D4147AD}"/>
              </a:ext>
            </a:extLst>
          </p:cNvPr>
          <p:cNvCxnSpPr>
            <a:cxnSpLocks/>
          </p:cNvCxnSpPr>
          <p:nvPr/>
        </p:nvCxnSpPr>
        <p:spPr>
          <a:xfrm>
            <a:off x="8604503" y="3714326"/>
            <a:ext cx="948046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5DDC061-42A0-44F3-9841-12176EE0DE35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4696336" y="4287339"/>
            <a:ext cx="0" cy="651839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F49BE59-1BED-49BB-AA86-52EF99228972}"/>
              </a:ext>
            </a:extLst>
          </p:cNvPr>
          <p:cNvCxnSpPr>
            <a:cxnSpLocks/>
          </p:cNvCxnSpPr>
          <p:nvPr/>
        </p:nvCxnSpPr>
        <p:spPr>
          <a:xfrm>
            <a:off x="3269427" y="3745141"/>
            <a:ext cx="1217813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09BF2B0-C11B-4353-8284-9F332FBB6756}"/>
              </a:ext>
            </a:extLst>
          </p:cNvPr>
          <p:cNvSpPr/>
          <p:nvPr/>
        </p:nvSpPr>
        <p:spPr>
          <a:xfrm rot="16200000">
            <a:off x="1928227" y="4204988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53" name="Picture 17">
            <a:extLst>
              <a:ext uri="{FF2B5EF4-FFF2-40B4-BE49-F238E27FC236}">
                <a16:creationId xmlns:a16="http://schemas.microsoft.com/office/drawing/2014/main" id="{2BA29B1C-8C58-41B7-8E32-E15612A6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4581" y="3434532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7">
            <a:extLst>
              <a:ext uri="{FF2B5EF4-FFF2-40B4-BE49-F238E27FC236}">
                <a16:creationId xmlns:a16="http://schemas.microsoft.com/office/drawing/2014/main" id="{15343F66-F0D1-4B42-B188-6028D5A44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6766" y="3528628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7">
            <a:extLst>
              <a:ext uri="{FF2B5EF4-FFF2-40B4-BE49-F238E27FC236}">
                <a16:creationId xmlns:a16="http://schemas.microsoft.com/office/drawing/2014/main" id="{999F5C6E-2C8A-4CEA-8C23-1F70883B2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3444" y="3439404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図 301">
            <a:extLst>
              <a:ext uri="{FF2B5EF4-FFF2-40B4-BE49-F238E27FC236}">
                <a16:creationId xmlns:a16="http://schemas.microsoft.com/office/drawing/2014/main" id="{820C0796-8E60-4490-81CC-882790829590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rgbClr val="318C3A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646" b="94709" l="0" r="95597">
                        <a14:foregroundMark x1="53459" y1="44444" x2="53459" y2="44444"/>
                        <a14:foregroundMark x1="40881" y1="17989" x2="40881" y2="17989"/>
                        <a14:foregroundMark x1="49057" y1="9524" x2="49057" y2="9524"/>
                        <a14:foregroundMark x1="57862" y1="9524" x2="52201" y2="9524"/>
                        <a14:foregroundMark x1="56604" y1="12169" x2="28302" y2="12169"/>
                        <a14:foregroundMark x1="45283" y1="11111" x2="69899" y2="7487"/>
                        <a14:foregroundMark x1="46541" y1="11111" x2="67629" y2="9224"/>
                        <a14:foregroundMark x1="50546" y1="7196" x2="71368" y2="6363"/>
                        <a14:foregroundMark x1="87421" y1="26455" x2="87421" y2="42328"/>
                        <a14:foregroundMark x1="91528" y1="43630" x2="91824" y2="44444"/>
                        <a14:foregroundMark x1="84906" y1="25397" x2="88331" y2="34826"/>
                        <a14:foregroundMark x1="89308" y1="43849" x2="89308" y2="48148"/>
                        <a14:foregroundMark x1="89308" y1="29101" x2="89308" y2="34730"/>
                        <a14:foregroundMark x1="98534" y1="42939" x2="98742" y2="43386"/>
                        <a14:foregroundMark x1="93082" y1="31217" x2="94479" y2="34220"/>
                        <a14:foregroundMark x1="63522" y1="42328" x2="77987" y2="80423"/>
                        <a14:foregroundMark x1="69182" y1="14286" x2="51931" y2="5417"/>
                        <a14:foregroundMark x1="13836" y1="55556" x2="12807" y2="56614"/>
                        <a14:foregroundMark x1="26415" y1="67196" x2="13212" y2="62820"/>
                        <a14:foregroundMark x1="43396" y1="65079" x2="13212" y2="62503"/>
                        <a14:foregroundMark x1="39623" y1="73545" x2="79869" y2="88165"/>
                        <a14:foregroundMark x1="40881" y1="34921" x2="77987" y2="45503"/>
                        <a14:foregroundMark x1="45912" y1="4762" x2="53459" y2="4762"/>
                        <a14:foregroundMark x1="59119" y1="26455" x2="73585" y2="38624"/>
                        <a14:foregroundMark x1="46541" y1="94709" x2="83019" y2="93651"/>
                        <a14:backgroundMark x1="80503" y1="5820" x2="84906" y2="7407"/>
                        <a14:backgroundMark x1="84906" y1="5820" x2="76101" y2="1058"/>
                        <a14:backgroundMark x1="74843" y1="3704" x2="86164" y2="11111"/>
                        <a14:backgroundMark x1="90566" y1="86772" x2="90566" y2="97354"/>
                        <a14:backgroundMark x1="629" y1="57672" x2="0" y2="53968"/>
                        <a14:backgroundMark x1="2516" y1="59259" x2="2516" y2="65608"/>
                        <a14:backgroundMark x1="3774" y1="56614" x2="3774" y2="60847"/>
                        <a14:backgroundMark x1="5660" y1="71429" x2="0" y2="60317"/>
                        <a14:backgroundMark x1="7547" y1="73016" x2="2516" y2="63492"/>
                        <a14:backgroundMark x1="12579" y1="77778" x2="629" y2="66138"/>
                        <a14:backgroundMark x1="15094" y1="84127" x2="8805" y2="71429"/>
                        <a14:backgroundMark x1="98742" y1="39683" x2="98742" y2="41799"/>
                        <a14:backgroundMark x1="98113" y1="33862" x2="99371" y2="42857"/>
                        <a14:backgroundMark x1="39623" y1="2116" x2="47690" y2="24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0263" y="3386429"/>
            <a:ext cx="399353" cy="58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7B10961-9DD3-48B2-A8B7-A0AAB891D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63" y="1174571"/>
            <a:ext cx="9237074" cy="51688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FBFCD0-50BA-483D-A8B7-9C397200225F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4F47D-D48C-4E43-980B-8485038B73E3}"/>
              </a:ext>
            </a:extLst>
          </p:cNvPr>
          <p:cNvSpPr txBox="1"/>
          <p:nvPr/>
        </p:nvSpPr>
        <p:spPr>
          <a:xfrm>
            <a:off x="4471093" y="96336"/>
            <a:ext cx="318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Dashboard center image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7C73D-DB43-40EB-99DA-13496F0F3994}"/>
              </a:ext>
            </a:extLst>
          </p:cNvPr>
          <p:cNvSpPr txBox="1"/>
          <p:nvPr/>
        </p:nvSpPr>
        <p:spPr>
          <a:xfrm>
            <a:off x="1439791" y="678115"/>
            <a:ext cx="5182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create multiple dashboard by each items</a:t>
            </a:r>
            <a:endParaRPr lang="th-TH" sz="2000"/>
          </a:p>
        </p:txBody>
      </p:sp>
    </p:spTree>
    <p:extLst>
      <p:ext uri="{BB962C8B-B14F-4D97-AF65-F5344CB8AC3E}">
        <p14:creationId xmlns:p14="http://schemas.microsoft.com/office/powerpoint/2010/main" val="636507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64078B8-7042-4523-BF0C-5530F43F2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69" y="277402"/>
            <a:ext cx="11385261" cy="597807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238CDDEF-4C5C-46DA-B651-AE9C2E0A8F0D}"/>
              </a:ext>
            </a:extLst>
          </p:cNvPr>
          <p:cNvSpPr/>
          <p:nvPr/>
        </p:nvSpPr>
        <p:spPr>
          <a:xfrm>
            <a:off x="10212513" y="1407560"/>
            <a:ext cx="1880170" cy="657546"/>
          </a:xfrm>
          <a:prstGeom prst="leftArrow">
            <a:avLst>
              <a:gd name="adj1" fmla="val 59375"/>
              <a:gd name="adj2" fmla="val 50000"/>
            </a:avLst>
          </a:prstGeom>
          <a:solidFill>
            <a:srgbClr val="FF99FF"/>
          </a:solidFill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Add Internship</a:t>
            </a:r>
            <a:endParaRPr lang="th-TH" sz="1400" b="1">
              <a:solidFill>
                <a:schemeClr val="accent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56337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5">
            <a:extLst>
              <a:ext uri="{FF2B5EF4-FFF2-40B4-BE49-F238E27FC236}">
                <a16:creationId xmlns:a16="http://schemas.microsoft.com/office/drawing/2014/main" id="{264D25BC-CA78-4B09-B009-874614BBC0D6}"/>
              </a:ext>
            </a:extLst>
          </p:cNvPr>
          <p:cNvSpPr/>
          <p:nvPr/>
        </p:nvSpPr>
        <p:spPr>
          <a:xfrm>
            <a:off x="466888" y="-20000"/>
            <a:ext cx="11741347" cy="430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253" tIns="45626" rIns="91253" bIns="45626" anchor="ctr"/>
          <a:lstStyle/>
          <a:p>
            <a:pPr marL="0" marR="0" lvl="0" indent="0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798" b="1" i="0" u="none" strike="noStrike" kern="1200" cap="none" spc="0" normalizeH="0" baseline="0" noProof="0" dirty="0">
                <a:ln>
                  <a:noFill/>
                </a:ln>
                <a:solidFill>
                  <a:srgbClr val="1952A6"/>
                </a:solidFill>
                <a:effectLst/>
                <a:uLnTx/>
                <a:uFillTx/>
                <a:latin typeface="Meiryo UI"/>
                <a:ea typeface="Arial Unicode MS" pitchFamily="34" charset="-128"/>
                <a:cs typeface="Arial Unicode MS" pitchFamily="34" charset="-128"/>
              </a:rPr>
              <a:t>SF081 : [SF] </a:t>
            </a:r>
            <a:r>
              <a:rPr kumimoji="0" lang="en-US" sz="2798" b="1" i="0" u="none" strike="noStrike" kern="1200" cap="none" spc="0" normalizeH="0" baseline="0" noProof="0" dirty="0">
                <a:ln>
                  <a:noFill/>
                </a:ln>
                <a:solidFill>
                  <a:srgbClr val="1952A6"/>
                </a:solidFill>
                <a:effectLst/>
                <a:uLnTx/>
                <a:uFillTx/>
                <a:latin typeface="Meiryo UI"/>
                <a:ea typeface="Arial Unicode MS" pitchFamily="34" charset="-128"/>
                <a:cs typeface="Arial Unicode MS" pitchFamily="34" charset="-128"/>
              </a:rPr>
              <a:t>SF Homepage &amp; Dashboard</a:t>
            </a:r>
            <a:endParaRPr kumimoji="0" lang="en-US" sz="2798" b="1" i="0" u="none" strike="noStrike" kern="1200" cap="none" spc="0" normalizeH="0" baseline="0" noProof="0" dirty="0">
              <a:ln>
                <a:noFill/>
              </a:ln>
              <a:solidFill>
                <a:srgbClr val="1952A6"/>
              </a:solidFill>
              <a:effectLst/>
              <a:uLnTx/>
              <a:uFillTx/>
              <a:latin typeface="Calibri" panose="020F0502020204030204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B7597-C2E2-4800-A130-3D96555A9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" y="23188"/>
            <a:ext cx="364484" cy="358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25412-2B79-468D-A777-81D02C25A3B2}"/>
              </a:ext>
            </a:extLst>
          </p:cNvPr>
          <p:cNvSpPr txBox="1"/>
          <p:nvPr/>
        </p:nvSpPr>
        <p:spPr>
          <a:xfrm>
            <a:off x="9764586" y="4293649"/>
            <a:ext cx="2267963" cy="399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 : 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Pongkhun / Puttaraksa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: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Thiti, </a:t>
            </a:r>
            <a:r>
              <a:rPr kumimoji="0" lang="en-GB" sz="9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Ploypilin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 Internship</a:t>
            </a:r>
          </a:p>
        </p:txBody>
      </p:sp>
      <p:graphicFrame>
        <p:nvGraphicFramePr>
          <p:cNvPr id="5" name="Group 21">
            <a:extLst>
              <a:ext uri="{FF2B5EF4-FFF2-40B4-BE49-F238E27FC236}">
                <a16:creationId xmlns:a16="http://schemas.microsoft.com/office/drawing/2014/main" id="{43657881-EBBF-404D-A54A-9F337155C7D2}"/>
              </a:ext>
            </a:extLst>
          </p:cNvPr>
          <p:cNvGraphicFramePr>
            <a:graphicFrameLocks noGrp="1"/>
          </p:cNvGraphicFramePr>
          <p:nvPr/>
        </p:nvGraphicFramePr>
        <p:xfrm>
          <a:off x="85381" y="4713593"/>
          <a:ext cx="12019429" cy="1692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08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Action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91271" marR="91271" marT="45635" marB="4563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Apr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May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Jun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Jul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Aug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Sep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Oct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Nov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Dec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Jan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Feb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Mar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  <a:ea typeface="HGP創英角ｺﾞｼｯｸUB" pitchFamily="50" charset="-128"/>
                        </a:rPr>
                        <a:t>Detail Requirement 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Homepage and Dashboard Design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</a:rPr>
                        <a:t>System Development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UAT and training</a:t>
                      </a:r>
                      <a:endParaRPr lang="th-TH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3502261062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Go live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4174817697"/>
                  </a:ext>
                </a:extLst>
              </a:tr>
            </a:tbl>
          </a:graphicData>
        </a:graphic>
      </p:graphicFrame>
      <p:sp>
        <p:nvSpPr>
          <p:cNvPr id="6" name="Star: 5 Points 5">
            <a:extLst>
              <a:ext uri="{FF2B5EF4-FFF2-40B4-BE49-F238E27FC236}">
                <a16:creationId xmlns:a16="http://schemas.microsoft.com/office/drawing/2014/main" id="{08B07A2D-0C30-4C0E-ABAC-79811AD6DA47}"/>
              </a:ext>
            </a:extLst>
          </p:cNvPr>
          <p:cNvSpPr/>
          <p:nvPr/>
        </p:nvSpPr>
        <p:spPr>
          <a:xfrm>
            <a:off x="11853595" y="6154527"/>
            <a:ext cx="251213" cy="189997"/>
          </a:xfrm>
          <a:prstGeom prst="star5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9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51486-E52D-4A9C-BB51-811126F72F9F}"/>
              </a:ext>
            </a:extLst>
          </p:cNvPr>
          <p:cNvCxnSpPr>
            <a:cxnSpLocks/>
          </p:cNvCxnSpPr>
          <p:nvPr/>
        </p:nvCxnSpPr>
        <p:spPr>
          <a:xfrm>
            <a:off x="4873138" y="5155394"/>
            <a:ext cx="1265931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949540-7C39-4EE3-8D57-EECE010F5E68}"/>
              </a:ext>
            </a:extLst>
          </p:cNvPr>
          <p:cNvCxnSpPr>
            <a:cxnSpLocks/>
          </p:cNvCxnSpPr>
          <p:nvPr/>
        </p:nvCxnSpPr>
        <p:spPr>
          <a:xfrm>
            <a:off x="5801352" y="5443126"/>
            <a:ext cx="10139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25D803-8EF9-40E6-BA8B-AF46EFA3E2F3}"/>
              </a:ext>
            </a:extLst>
          </p:cNvPr>
          <p:cNvCxnSpPr>
            <a:cxnSpLocks/>
          </p:cNvCxnSpPr>
          <p:nvPr/>
        </p:nvCxnSpPr>
        <p:spPr>
          <a:xfrm>
            <a:off x="6509857" y="5730858"/>
            <a:ext cx="2966997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C7F06-6984-4873-B423-FC3E93A70E7D}"/>
              </a:ext>
            </a:extLst>
          </p:cNvPr>
          <p:cNvCxnSpPr>
            <a:cxnSpLocks/>
          </p:cNvCxnSpPr>
          <p:nvPr/>
        </p:nvCxnSpPr>
        <p:spPr>
          <a:xfrm>
            <a:off x="11475640" y="5996129"/>
            <a:ext cx="406424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4">
            <a:extLst>
              <a:ext uri="{FF2B5EF4-FFF2-40B4-BE49-F238E27FC236}">
                <a16:creationId xmlns:a16="http://schemas.microsoft.com/office/drawing/2014/main" id="{A61E7DD7-526E-43D9-986D-7C4D2E337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72" y="1558741"/>
            <a:ext cx="2717350" cy="30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0988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1. Completion sharing and display Dashboard on SF Homepage</a:t>
            </a:r>
            <a:endParaRPr kumimoji="1" lang="ja-JP" altLang="en-US" sz="9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E50C4D-BB74-4AA0-8667-A8CA8468F336}"/>
              </a:ext>
            </a:extLst>
          </p:cNvPr>
          <p:cNvSpPr txBox="1"/>
          <p:nvPr/>
        </p:nvSpPr>
        <p:spPr>
          <a:xfrm>
            <a:off x="144448" y="1604548"/>
            <a:ext cx="2699560" cy="707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We have many KPI , monitoring report separately in many system and report.</a:t>
            </a:r>
          </a:p>
          <a:p>
            <a:pPr marL="0" marR="0" lvl="0" indent="0" algn="l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It spends time to summarize for overall situation.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DC13C29-203F-4C55-9A07-97E22363D3AC}"/>
              </a:ext>
            </a:extLst>
          </p:cNvPr>
          <p:cNvGrpSpPr/>
          <p:nvPr/>
        </p:nvGrpSpPr>
        <p:grpSpPr>
          <a:xfrm>
            <a:off x="11208635" y="5040695"/>
            <a:ext cx="890664" cy="457074"/>
            <a:chOff x="11272954" y="5964031"/>
            <a:chExt cx="892314" cy="45792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6CBB28-3CFC-4B93-BA6F-3D2551300BF8}"/>
                </a:ext>
              </a:extLst>
            </p:cNvPr>
            <p:cNvSpPr/>
            <p:nvPr/>
          </p:nvSpPr>
          <p:spPr>
            <a:xfrm>
              <a:off x="11272954" y="5981561"/>
              <a:ext cx="851419" cy="393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69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03F951-E582-4322-B8CE-D39E06048391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104472"/>
              <a:ext cx="418046" cy="0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7D32C7B-F77E-47C0-95D5-6E579A5D1C61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280726"/>
              <a:ext cx="418046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C5234B-02DD-414B-8D03-8B86EEAF758B}"/>
                </a:ext>
              </a:extLst>
            </p:cNvPr>
            <p:cNvSpPr txBox="1"/>
            <p:nvPr/>
          </p:nvSpPr>
          <p:spPr>
            <a:xfrm>
              <a:off x="11715742" y="5964031"/>
              <a:ext cx="449526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Meiryo UI"/>
                  <a:cs typeface="+mn-cs"/>
                </a:rPr>
                <a:t>Plan</a:t>
              </a:r>
              <a:endParaRPr kumimoji="0" lang="th-TH" sz="11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A5B4E4-53BA-4313-8488-BB2B4B87CA28}"/>
                </a:ext>
              </a:extLst>
            </p:cNvPr>
            <p:cNvSpPr txBox="1"/>
            <p:nvPr/>
          </p:nvSpPr>
          <p:spPr>
            <a:xfrm>
              <a:off x="11690055" y="6145048"/>
              <a:ext cx="386957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Meiryo UI"/>
                  <a:cs typeface="+mn-cs"/>
                </a:rPr>
                <a:t>Act</a:t>
              </a:r>
              <a:endParaRPr kumimoji="0" lang="th-TH" sz="11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345F085-1B8C-49CA-BE5D-EF2AB7F5FAF5}"/>
              </a:ext>
            </a:extLst>
          </p:cNvPr>
          <p:cNvSpPr txBox="1"/>
          <p:nvPr/>
        </p:nvSpPr>
        <p:spPr bwMode="auto">
          <a:xfrm>
            <a:off x="76530" y="582948"/>
            <a:ext cx="12038941" cy="583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90932" tIns="45461" rIns="90932" bIns="45461">
            <a:spAutoFit/>
          </a:bodyPr>
          <a:lstStyle>
            <a:defPPr>
              <a:defRPr lang="th-TH"/>
            </a:defPPr>
            <a:lvl1pPr algn="ctr" eaLnBrk="1" hangingPunct="1">
              <a:defRPr sz="2000"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marL="0" marR="0" lvl="0" indent="0" algn="ctr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Arial" panose="020B0604020202020204" pitchFamily="34" charset="0"/>
              </a:rPr>
              <a:t>             Provide convenient tool for employee self learning for Smart Factory </a:t>
            </a:r>
          </a:p>
          <a:p>
            <a:pPr marL="0" marR="0" lvl="0" indent="0" algn="ctr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Arial" panose="020B0604020202020204" pitchFamily="34" charset="0"/>
              </a:rPr>
              <a:t>and provide overall SDT situation through Dashboard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8054149-B639-427E-84CF-34B7A25A5233}"/>
              </a:ext>
            </a:extLst>
          </p:cNvPr>
          <p:cNvSpPr/>
          <p:nvPr/>
        </p:nvSpPr>
        <p:spPr>
          <a:xfrm>
            <a:off x="6088898" y="1553093"/>
            <a:ext cx="2493335" cy="34262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SDT Dashboard</a:t>
            </a:r>
            <a:endParaRPr kumimoji="1" lang="th-TH" sz="13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D7A91C5-8286-4549-92BE-EAFCA957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200" y="2752070"/>
            <a:ext cx="2959752" cy="163933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BB2A15D-25D0-4F10-8076-48DE3A6C8222}"/>
              </a:ext>
            </a:extLst>
          </p:cNvPr>
          <p:cNvSpPr txBox="1"/>
          <p:nvPr/>
        </p:nvSpPr>
        <p:spPr>
          <a:xfrm>
            <a:off x="6035203" y="1928666"/>
            <a:ext cx="2268514" cy="76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design base on view of 3 level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Management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Analysis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Operation </a:t>
            </a:r>
            <a:endParaRPr kumimoji="0" lang="th-TH" sz="10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Cordia New" panose="020B0304020202020204" pitchFamily="34" charset="-34"/>
            </a:endParaRPr>
          </a:p>
        </p:txBody>
      </p:sp>
      <p:sp>
        <p:nvSpPr>
          <p:cNvPr id="52" name="Text Box 2">
            <a:extLst>
              <a:ext uri="{FF2B5EF4-FFF2-40B4-BE49-F238E27FC236}">
                <a16:creationId xmlns:a16="http://schemas.microsoft.com/office/drawing/2014/main" id="{EF7E7BB9-01AD-4EED-93FD-452EB7A34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452" y="1271008"/>
            <a:ext cx="2699559" cy="245901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/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59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Situation</a:t>
            </a:r>
          </a:p>
        </p:txBody>
      </p:sp>
      <p:sp>
        <p:nvSpPr>
          <p:cNvPr id="53" name="Text Box 16">
            <a:extLst>
              <a:ext uri="{FF2B5EF4-FFF2-40B4-BE49-F238E27FC236}">
                <a16:creationId xmlns:a16="http://schemas.microsoft.com/office/drawing/2014/main" id="{E7139361-AEC7-42FC-9D17-67AD93E2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0945" y="1271008"/>
            <a:ext cx="2781406" cy="23053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8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KPI</a:t>
            </a:r>
          </a:p>
        </p:txBody>
      </p:sp>
      <p:sp>
        <p:nvSpPr>
          <p:cNvPr id="54" name="Rectangle 27">
            <a:extLst>
              <a:ext uri="{FF2B5EF4-FFF2-40B4-BE49-F238E27FC236}">
                <a16:creationId xmlns:a16="http://schemas.microsoft.com/office/drawing/2014/main" id="{70BE829D-A179-4587-884A-205684C3A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945" y="1539371"/>
            <a:ext cx="2781406" cy="30965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sp>
        <p:nvSpPr>
          <p:cNvPr id="55" name="Text Box 16">
            <a:extLst>
              <a:ext uri="{FF2B5EF4-FFF2-40B4-BE49-F238E27FC236}">
                <a16:creationId xmlns:a16="http://schemas.microsoft.com/office/drawing/2014/main" id="{19446F99-614C-4B90-9DD9-44C4D5CC2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1352" y="1275503"/>
            <a:ext cx="6314120" cy="23053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8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Activity</a:t>
            </a:r>
          </a:p>
        </p:txBody>
      </p:sp>
      <p:sp>
        <p:nvSpPr>
          <p:cNvPr id="56" name="Rectangle 27">
            <a:extLst>
              <a:ext uri="{FF2B5EF4-FFF2-40B4-BE49-F238E27FC236}">
                <a16:creationId xmlns:a16="http://schemas.microsoft.com/office/drawing/2014/main" id="{E67FCC15-3A83-46AC-B9F6-D7EC7E8B7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319" y="1538982"/>
            <a:ext cx="6314120" cy="31138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sp>
        <p:nvSpPr>
          <p:cNvPr id="57" name="Rectangle 27">
            <a:extLst>
              <a:ext uri="{FF2B5EF4-FFF2-40B4-BE49-F238E27FC236}">
                <a16:creationId xmlns:a16="http://schemas.microsoft.com/office/drawing/2014/main" id="{954E6534-B46D-4E5F-9F1A-3743EE6EC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451" y="1539371"/>
            <a:ext cx="2699561" cy="31190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444A99-4A45-4C6D-8AF4-0150D4B8F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238" y="3357066"/>
            <a:ext cx="2700102" cy="12057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E2BF0B8-07B9-4D7B-946F-A9BE39C27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823" y="1906681"/>
            <a:ext cx="2700103" cy="1127635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676007CE-399E-4691-8257-5A67707917D8}"/>
              </a:ext>
            </a:extLst>
          </p:cNvPr>
          <p:cNvSpPr/>
          <p:nvPr/>
        </p:nvSpPr>
        <p:spPr>
          <a:xfrm>
            <a:off x="3963077" y="1901772"/>
            <a:ext cx="433540" cy="165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th-TH" sz="169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3DB93F10-F829-40D1-A23A-6490BD5B6E98}"/>
              </a:ext>
            </a:extLst>
          </p:cNvPr>
          <p:cNvSpPr/>
          <p:nvPr/>
        </p:nvSpPr>
        <p:spPr>
          <a:xfrm>
            <a:off x="9166455" y="1582263"/>
            <a:ext cx="2858369" cy="3682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Employee education</a:t>
            </a:r>
            <a:endParaRPr kumimoji="1" lang="th-TH" sz="13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A3D09E5-CF68-4DC3-A1D7-A6C8BD046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0671" y="3165607"/>
            <a:ext cx="1582243" cy="1074087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4592343-65C2-4701-B75C-CF01EA7BD1CF}"/>
              </a:ext>
            </a:extLst>
          </p:cNvPr>
          <p:cNvSpPr/>
          <p:nvPr/>
        </p:nvSpPr>
        <p:spPr>
          <a:xfrm>
            <a:off x="9772311" y="2281653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Project concept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FE00EF8-41A0-4C3E-A194-C3F391CA61A4}"/>
              </a:ext>
            </a:extLst>
          </p:cNvPr>
          <p:cNvSpPr/>
          <p:nvPr/>
        </p:nvSpPr>
        <p:spPr>
          <a:xfrm>
            <a:off x="9772310" y="2580630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Technical adaptation</a:t>
            </a:r>
            <a:endParaRPr kumimoji="1" lang="en-US" sz="10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029100A-E604-413D-9796-25AC2EC7795D}"/>
              </a:ext>
            </a:extLst>
          </p:cNvPr>
          <p:cNvSpPr/>
          <p:nvPr/>
        </p:nvSpPr>
        <p:spPr>
          <a:xfrm>
            <a:off x="9772311" y="2879181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VDO demonstration</a:t>
            </a:r>
            <a:endParaRPr kumimoji="1" lang="en-US" sz="10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2297454A-EA7C-4EDE-BAB1-03EDA87BA7CD}"/>
              </a:ext>
            </a:extLst>
          </p:cNvPr>
          <p:cNvSpPr/>
          <p:nvPr/>
        </p:nvSpPr>
        <p:spPr>
          <a:xfrm>
            <a:off x="9764586" y="1991945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Project coverage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48EC300-FA3D-4F3B-9160-E2D73C0F64D4}"/>
              </a:ext>
            </a:extLst>
          </p:cNvPr>
          <p:cNvSpPr txBox="1"/>
          <p:nvPr/>
        </p:nvSpPr>
        <p:spPr>
          <a:xfrm>
            <a:off x="7606595" y="5504707"/>
            <a:ext cx="1269933" cy="276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2B1731-434B-4B22-AE0E-F7B018A0A5E8}"/>
              </a:ext>
            </a:extLst>
          </p:cNvPr>
          <p:cNvCxnSpPr>
            <a:cxnSpLocks/>
          </p:cNvCxnSpPr>
          <p:nvPr/>
        </p:nvCxnSpPr>
        <p:spPr>
          <a:xfrm>
            <a:off x="9548787" y="5730858"/>
            <a:ext cx="1860580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2B06D6A-0CB3-44C4-9900-7BAEA11856D9}"/>
              </a:ext>
            </a:extLst>
          </p:cNvPr>
          <p:cNvSpPr txBox="1"/>
          <p:nvPr/>
        </p:nvSpPr>
        <p:spPr>
          <a:xfrm>
            <a:off x="9618645" y="5504707"/>
            <a:ext cx="1800835" cy="276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 education</a:t>
            </a:r>
          </a:p>
        </p:txBody>
      </p:sp>
      <p:sp>
        <p:nvSpPr>
          <p:cNvPr id="77" name="テキスト ボックス 4">
            <a:extLst>
              <a:ext uri="{FF2B5EF4-FFF2-40B4-BE49-F238E27FC236}">
                <a16:creationId xmlns:a16="http://schemas.microsoft.com/office/drawing/2014/main" id="{B90553B0-C264-42B8-8F1A-FA8972F86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72" y="3130794"/>
            <a:ext cx="2717350" cy="15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0988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2. Completion sharing SF knowledge</a:t>
            </a:r>
            <a:endParaRPr kumimoji="1" lang="ja-JP" altLang="en-US" sz="9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78" name="TextBox 39">
            <a:extLst>
              <a:ext uri="{FF2B5EF4-FFF2-40B4-BE49-F238E27FC236}">
                <a16:creationId xmlns:a16="http://schemas.microsoft.com/office/drawing/2014/main" id="{687305A9-4C6B-4AB2-A522-D72F03A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064" y="3480488"/>
            <a:ext cx="1140861" cy="553549"/>
          </a:xfrm>
          <a:prstGeom prst="rect">
            <a:avLst/>
          </a:prstGeom>
          <a:solidFill>
            <a:srgbClr val="FFFFFF">
              <a:alpha val="74901"/>
            </a:srgbClr>
          </a:solidFill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88900" indent="-889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2844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7416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1988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6560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Quality</a:t>
            </a:r>
          </a:p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Delivery</a:t>
            </a:r>
          </a:p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Cost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47E9C798-FD25-4113-A06A-0D2A2BFD1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59" y="3606940"/>
            <a:ext cx="1786938" cy="949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EF0276D-AC4C-460B-930D-A7DAAF3C6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154" y="2366862"/>
            <a:ext cx="1860065" cy="10665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BD4EAC5-00D3-4ABE-B4A7-87C33A973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31" t="45395"/>
          <a:stretch/>
        </p:blipFill>
        <p:spPr>
          <a:xfrm>
            <a:off x="3030802" y="2293674"/>
            <a:ext cx="2616511" cy="7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0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41E51B5B-ABCA-4984-BBE6-0EB65D8514B3}"/>
              </a:ext>
            </a:extLst>
          </p:cNvPr>
          <p:cNvSpPr/>
          <p:nvPr/>
        </p:nvSpPr>
        <p:spPr>
          <a:xfrm>
            <a:off x="241350" y="1001843"/>
            <a:ext cx="11716717" cy="5225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89E9CF-63CB-49D4-8D60-7433B60BB42B}"/>
              </a:ext>
            </a:extLst>
          </p:cNvPr>
          <p:cNvSpPr/>
          <p:nvPr/>
        </p:nvSpPr>
        <p:spPr>
          <a:xfrm>
            <a:off x="4934" y="1086"/>
            <a:ext cx="12182132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Requirement FAC Dashboard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0E2A3D-B520-4049-8C96-42EC0F270664}"/>
              </a:ext>
            </a:extLst>
          </p:cNvPr>
          <p:cNvSpPr/>
          <p:nvPr/>
        </p:nvSpPr>
        <p:spPr>
          <a:xfrm>
            <a:off x="4076830" y="1244245"/>
            <a:ext cx="3108250" cy="69419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Requirement FAC Dashboard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CD424360-B0D0-4FE6-BAFD-25C85B9B64D0}"/>
              </a:ext>
            </a:extLst>
          </p:cNvPr>
          <p:cNvSpPr/>
          <p:nvPr/>
        </p:nvSpPr>
        <p:spPr>
          <a:xfrm>
            <a:off x="1278296" y="2894809"/>
            <a:ext cx="2338855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Temp. &amp; Humidity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: Rounded Corners 9">
            <a:extLst>
              <a:ext uri="{FF2B5EF4-FFF2-40B4-BE49-F238E27FC236}">
                <a16:creationId xmlns:a16="http://schemas.microsoft.com/office/drawing/2014/main" id="{89FD163C-D359-47AE-966F-4A47F6290397}"/>
              </a:ext>
            </a:extLst>
          </p:cNvPr>
          <p:cNvSpPr/>
          <p:nvPr/>
        </p:nvSpPr>
        <p:spPr>
          <a:xfrm>
            <a:off x="4878348" y="2894810"/>
            <a:ext cx="1484303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Utility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65A88A24-EFB8-482C-970F-421133950E51}"/>
              </a:ext>
            </a:extLst>
          </p:cNvPr>
          <p:cNvSpPr/>
          <p:nvPr/>
        </p:nvSpPr>
        <p:spPr>
          <a:xfrm>
            <a:off x="8174702" y="2894809"/>
            <a:ext cx="1484303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Energy Usage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344CAC6F-03E9-40F1-9172-2B825A43997E}"/>
              </a:ext>
            </a:extLst>
          </p:cNvPr>
          <p:cNvSpPr/>
          <p:nvPr/>
        </p:nvSpPr>
        <p:spPr>
          <a:xfrm>
            <a:off x="1151478" y="4631990"/>
            <a:ext cx="2603924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Light button </a:t>
            </a:r>
          </a:p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show status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: Rounded Corners 9">
            <a:extLst>
              <a:ext uri="{FF2B5EF4-FFF2-40B4-BE49-F238E27FC236}">
                <a16:creationId xmlns:a16="http://schemas.microsoft.com/office/drawing/2014/main" id="{07DD68E3-D704-4AC8-BF80-3CEADF90C92E}"/>
              </a:ext>
            </a:extLst>
          </p:cNvPr>
          <p:cNvSpPr/>
          <p:nvPr/>
        </p:nvSpPr>
        <p:spPr>
          <a:xfrm>
            <a:off x="4604524" y="4657742"/>
            <a:ext cx="2031950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Gauge chart show status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FB5BDE-62F4-476A-8701-8489C8996439}"/>
              </a:ext>
            </a:extLst>
          </p:cNvPr>
          <p:cNvSpPr/>
          <p:nvPr/>
        </p:nvSpPr>
        <p:spPr>
          <a:xfrm>
            <a:off x="8014776" y="4631990"/>
            <a:ext cx="1804155" cy="1060306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Pie chart  show status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Graphic 61" descr="Quill with solid fill">
            <a:extLst>
              <a:ext uri="{FF2B5EF4-FFF2-40B4-BE49-F238E27FC236}">
                <a16:creationId xmlns:a16="http://schemas.microsoft.com/office/drawing/2014/main" id="{86FF396F-66FF-40A7-914F-1883ECCED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745" y="1406668"/>
            <a:ext cx="517467" cy="517467"/>
          </a:xfrm>
          <a:prstGeom prst="rect">
            <a:avLst/>
          </a:prstGeom>
        </p:spPr>
      </p:pic>
      <p:pic>
        <p:nvPicPr>
          <p:cNvPr id="12" name="Graphic 63" descr="Checklist with solid fill">
            <a:extLst>
              <a:ext uri="{FF2B5EF4-FFF2-40B4-BE49-F238E27FC236}">
                <a16:creationId xmlns:a16="http://schemas.microsoft.com/office/drawing/2014/main" id="{696022E0-8E53-480A-9A81-11CC8A342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4100" y="1059571"/>
            <a:ext cx="694194" cy="694194"/>
          </a:xfrm>
          <a:prstGeom prst="rect">
            <a:avLst/>
          </a:prstGeom>
        </p:spPr>
      </p:pic>
      <p:pic>
        <p:nvPicPr>
          <p:cNvPr id="13" name="Graphic 65" descr="Checklist outline">
            <a:extLst>
              <a:ext uri="{FF2B5EF4-FFF2-40B4-BE49-F238E27FC236}">
                <a16:creationId xmlns:a16="http://schemas.microsoft.com/office/drawing/2014/main" id="{D0189CF5-90F2-46B7-9BEF-66FEF9BF78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304" y="1027750"/>
            <a:ext cx="694194" cy="694194"/>
          </a:xfrm>
          <a:prstGeom prst="rect">
            <a:avLst/>
          </a:prstGeom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4B1A3C18-4D66-4E66-AE9C-2317486507CD}"/>
              </a:ext>
            </a:extLst>
          </p:cNvPr>
          <p:cNvSpPr txBox="1"/>
          <p:nvPr/>
        </p:nvSpPr>
        <p:spPr>
          <a:xfrm>
            <a:off x="263508" y="546171"/>
            <a:ext cx="564423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Requirement received from the SF-T5 team .</a:t>
            </a:r>
            <a:endParaRPr kumimoji="1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5" name="Graphic 61" descr="Quill with solid fill">
            <a:extLst>
              <a:ext uri="{FF2B5EF4-FFF2-40B4-BE49-F238E27FC236}">
                <a16:creationId xmlns:a16="http://schemas.microsoft.com/office/drawing/2014/main" id="{9DA7CB87-D4C9-4E2A-8165-86E4FA0BF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5066" y="1472965"/>
            <a:ext cx="517467" cy="51746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69683C-E727-4AF7-B5BC-75ECD375D6C6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5620499" y="3929364"/>
            <a:ext cx="1" cy="7283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C9F800-DD8A-4768-96B3-E8B9D61D847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2447724" y="3929363"/>
            <a:ext cx="5716" cy="702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3E37A4-FF73-489F-9196-B451E687DA92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8916854" y="3929363"/>
            <a:ext cx="0" cy="702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4BC8C1-1557-4336-96F5-EF698AD5F391}"/>
              </a:ext>
            </a:extLst>
          </p:cNvPr>
          <p:cNvGrpSpPr/>
          <p:nvPr/>
        </p:nvGrpSpPr>
        <p:grpSpPr>
          <a:xfrm>
            <a:off x="2447725" y="1938439"/>
            <a:ext cx="6469129" cy="956371"/>
            <a:chOff x="2447725" y="1938439"/>
            <a:chExt cx="6469129" cy="95637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2D20C1-CDBE-441B-AF8B-EDEE44D7C6DF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 flipH="1">
              <a:off x="5620500" y="1938439"/>
              <a:ext cx="10455" cy="95637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1CA8B52B-A03E-407F-AF43-AD47AA81B1F2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 rot="10800000" flipV="1">
              <a:off x="2447725" y="2368333"/>
              <a:ext cx="3194285" cy="526476"/>
            </a:xfrm>
            <a:prstGeom prst="bentConnector2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6D5BCD66-3B5A-4C01-83F7-2DA928410C45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5630955" y="2368333"/>
              <a:ext cx="3285899" cy="526476"/>
            </a:xfrm>
            <a:prstGeom prst="bentConnector2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880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993E32-DC91-43B1-B34B-8C656E8E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30" y="2247865"/>
            <a:ext cx="6418935" cy="252779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4D7A86-8097-449A-B75A-E0B5843A1453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Requirement Manpower Dashboard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0CCEA6-5688-4C7D-A9DD-E766DAA6F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77" y="2982433"/>
            <a:ext cx="4114617" cy="11847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83A87CA-CFBD-486B-AF17-843C9D9EDDB1}"/>
              </a:ext>
            </a:extLst>
          </p:cNvPr>
          <p:cNvSpPr/>
          <p:nvPr/>
        </p:nvSpPr>
        <p:spPr>
          <a:xfrm>
            <a:off x="7413996" y="2376188"/>
            <a:ext cx="4381338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Realtime Attendant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6523A7-6ABA-42C0-8727-F2CDA9FBC9F3}"/>
              </a:ext>
            </a:extLst>
          </p:cNvPr>
          <p:cNvSpPr/>
          <p:nvPr/>
        </p:nvSpPr>
        <p:spPr>
          <a:xfrm>
            <a:off x="396666" y="2558541"/>
            <a:ext cx="2725188" cy="1062421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8B31AC-6EDB-48AB-93BE-3EC1CF62D7F5}"/>
              </a:ext>
            </a:extLst>
          </p:cNvPr>
          <p:cNvSpPr/>
          <p:nvPr/>
        </p:nvSpPr>
        <p:spPr>
          <a:xfrm>
            <a:off x="7413996" y="474318"/>
            <a:ext cx="4381338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Head Count (Donut Chart)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86B17-48C8-4236-9EDB-E773451669A5}"/>
              </a:ext>
            </a:extLst>
          </p:cNvPr>
          <p:cNvSpPr/>
          <p:nvPr/>
        </p:nvSpPr>
        <p:spPr>
          <a:xfrm>
            <a:off x="396665" y="3648214"/>
            <a:ext cx="2725188" cy="1062422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FF6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77F450-E02C-419A-96E7-A405A1EA5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78" y="1046580"/>
            <a:ext cx="4114617" cy="11847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CE51A3-DB50-40CF-BD1D-5DEBB247DCE0}"/>
              </a:ext>
            </a:extLst>
          </p:cNvPr>
          <p:cNvSpPr/>
          <p:nvPr/>
        </p:nvSpPr>
        <p:spPr>
          <a:xfrm>
            <a:off x="7413996" y="4283212"/>
            <a:ext cx="4381338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HC Transition (Stacked Column Chart)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B1E217-3A32-4A81-9F29-19EB1DD18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676" y="4918286"/>
            <a:ext cx="4114617" cy="11847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172FA92-9DD3-4357-B229-541836C235F6}"/>
              </a:ext>
            </a:extLst>
          </p:cNvPr>
          <p:cNvSpPr/>
          <p:nvPr/>
        </p:nvSpPr>
        <p:spPr>
          <a:xfrm>
            <a:off x="3223061" y="2558541"/>
            <a:ext cx="3518604" cy="2152095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B385B1DF-AA9E-4C39-9233-9E874AE3AB02}"/>
              </a:ext>
            </a:extLst>
          </p:cNvPr>
          <p:cNvSpPr/>
          <p:nvPr/>
        </p:nvSpPr>
        <p:spPr>
          <a:xfrm flipV="1">
            <a:off x="2926744" y="4830166"/>
            <a:ext cx="3541161" cy="919334"/>
          </a:xfrm>
          <a:prstGeom prst="bentArrow">
            <a:avLst>
              <a:gd name="adj1" fmla="val 13619"/>
              <a:gd name="adj2" fmla="val 19392"/>
              <a:gd name="adj3" fmla="val 25000"/>
              <a:gd name="adj4" fmla="val 43750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05FC3E2E-6696-48D2-9541-ED533B240FEA}"/>
              </a:ext>
            </a:extLst>
          </p:cNvPr>
          <p:cNvSpPr/>
          <p:nvPr/>
        </p:nvSpPr>
        <p:spPr>
          <a:xfrm>
            <a:off x="2897182" y="1260860"/>
            <a:ext cx="3541161" cy="919334"/>
          </a:xfrm>
          <a:prstGeom prst="bentArrow">
            <a:avLst>
              <a:gd name="adj1" fmla="val 13619"/>
              <a:gd name="adj2" fmla="val 19392"/>
              <a:gd name="adj3" fmla="val 25000"/>
              <a:gd name="adj4" fmla="val 4375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C20A37A-DBC4-4A77-99CA-6256B7EED751}"/>
              </a:ext>
            </a:extLst>
          </p:cNvPr>
          <p:cNvSpPr/>
          <p:nvPr/>
        </p:nvSpPr>
        <p:spPr>
          <a:xfrm>
            <a:off x="6746477" y="3316711"/>
            <a:ext cx="748199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36E03EA8-FF98-4D85-B6EE-09C3ACCE2138}"/>
              </a:ext>
            </a:extLst>
          </p:cNvPr>
          <p:cNvSpPr txBox="1"/>
          <p:nvPr/>
        </p:nvSpPr>
        <p:spPr>
          <a:xfrm>
            <a:off x="92812" y="599041"/>
            <a:ext cx="5608741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Requirement received from SF-T4 team.</a:t>
            </a:r>
          </a:p>
        </p:txBody>
      </p:sp>
    </p:spTree>
    <p:extLst>
      <p:ext uri="{BB962C8B-B14F-4D97-AF65-F5344CB8AC3E}">
        <p14:creationId xmlns:p14="http://schemas.microsoft.com/office/powerpoint/2010/main" val="3843413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8" grpId="0" animBg="1"/>
      <p:bldP spid="9" grpId="0" animBg="1"/>
      <p:bldP spid="12" grpId="0" animBg="1"/>
      <p:bldP spid="16" grpId="0" animBg="1"/>
      <p:bldP spid="20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FB425-9D6F-4FCA-9BFB-56F97427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" y="1138518"/>
            <a:ext cx="12165123" cy="5298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DDB3B1-1B1F-41CE-9ACD-61603B7028CD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Internship Schedule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D96C2-CBC8-4A16-9B6F-AAEF3E34C358}"/>
              </a:ext>
            </a:extLst>
          </p:cNvPr>
          <p:cNvSpPr txBox="1"/>
          <p:nvPr/>
        </p:nvSpPr>
        <p:spPr>
          <a:xfrm>
            <a:off x="-10531" y="666786"/>
            <a:ext cx="5649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latin typeface="Meiryo UI"/>
                <a:ea typeface="Meiryo UI"/>
                <a:cs typeface="Arial" panose="020B0604020202020204" pitchFamily="34" charset="0"/>
              </a:rPr>
              <a:t>Overview of the schedule for this internship.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655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AC31FB-D9C2-446F-AAE0-3BCB79573021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Training and Self Learning</a:t>
            </a:r>
          </a:p>
        </p:txBody>
      </p:sp>
      <p:pic>
        <p:nvPicPr>
          <p:cNvPr id="3" name="Picture 6" descr="Vue.js as an enterprise solution | Apps &amp; Platforms">
            <a:extLst>
              <a:ext uri="{FF2B5EF4-FFF2-40B4-BE49-F238E27FC236}">
                <a16:creationId xmlns:a16="http://schemas.microsoft.com/office/drawing/2014/main" id="{A29BAD2B-2586-434F-9A26-CCA41EF0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0" y="1802750"/>
            <a:ext cx="2512312" cy="1517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095C6618-0F90-4EB9-B7D5-1EACA3F2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370" y="4168614"/>
            <a:ext cx="1781663" cy="178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Bootstrap (front-end framework) - Wikipedia">
            <a:extLst>
              <a:ext uri="{FF2B5EF4-FFF2-40B4-BE49-F238E27FC236}">
                <a16:creationId xmlns:a16="http://schemas.microsoft.com/office/drawing/2014/main" id="{A8C608B4-17F1-42FC-B456-DE43EE31C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6" y="2015693"/>
            <a:ext cx="1402587" cy="119716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4AE0D6-BFD2-42CB-A691-5A3633026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6823" y="4484038"/>
            <a:ext cx="2411298" cy="1099101"/>
          </a:xfrm>
          <a:prstGeom prst="rect">
            <a:avLst/>
          </a:prstGeom>
          <a:ln>
            <a:noFill/>
          </a:ln>
        </p:spPr>
      </p:pic>
      <p:pic>
        <p:nvPicPr>
          <p:cNvPr id="7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21318F46-A01E-4832-B991-0A6420D1B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4679639" y="4171966"/>
            <a:ext cx="2034637" cy="1723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A393F4B8-FC20-4B15-AD61-7C78F3C0DC2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36" y="2015693"/>
            <a:ext cx="1138727" cy="1075378"/>
          </a:xfrm>
          <a:prstGeom prst="rect">
            <a:avLst/>
          </a:prstGeom>
          <a:effectLst/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2B34508B-9D0D-4465-8D64-5618AD28BD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435" y="2235962"/>
            <a:ext cx="2411298" cy="634839"/>
          </a:xfrm>
          <a:prstGeom prst="rect">
            <a:avLst/>
          </a:prstGeom>
          <a:effectLst/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586930E1-1BF3-44A9-9EB1-8F7154A6A2EF}"/>
              </a:ext>
            </a:extLst>
          </p:cNvPr>
          <p:cNvSpPr txBox="1"/>
          <p:nvPr/>
        </p:nvSpPr>
        <p:spPr>
          <a:xfrm>
            <a:off x="197224" y="680812"/>
            <a:ext cx="796065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Meiryo UI"/>
                <a:ea typeface="Meiryo UI"/>
                <a:cs typeface="Arial" panose="020B0604020202020204" pitchFamily="34" charset="0"/>
              </a:rPr>
              <a:t>Training received from Trainer and self-learning for this project.</a:t>
            </a:r>
            <a:endParaRPr lang="en-US" sz="1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817670-240E-4C52-B285-4AE372156ED9}"/>
              </a:ext>
            </a:extLst>
          </p:cNvPr>
          <p:cNvCxnSpPr/>
          <p:nvPr/>
        </p:nvCxnSpPr>
        <p:spPr>
          <a:xfrm>
            <a:off x="618565" y="3766930"/>
            <a:ext cx="1064110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01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 Master">
  <a:themeElements>
    <a:clrScheme name="SSSグループ標準テンプレート">
      <a:dk1>
        <a:sysClr val="windowText" lastClr="000000"/>
      </a:dk1>
      <a:lt1>
        <a:sysClr val="window" lastClr="FFFFFF"/>
      </a:lt1>
      <a:dk2>
        <a:srgbClr val="7C388C"/>
      </a:dk2>
      <a:lt2>
        <a:srgbClr val="D42F7E"/>
      </a:lt2>
      <a:accent1>
        <a:srgbClr val="1952A6"/>
      </a:accent1>
      <a:accent2>
        <a:srgbClr val="54A9CC"/>
      </a:accent2>
      <a:accent3>
        <a:srgbClr val="318C3A"/>
      </a:accent3>
      <a:accent4>
        <a:srgbClr val="F2CE00"/>
      </a:accent4>
      <a:accent5>
        <a:srgbClr val="E6820B"/>
      </a:accent5>
      <a:accent6>
        <a:srgbClr val="CF1111"/>
      </a:accent6>
      <a:hlink>
        <a:srgbClr val="5887F5"/>
      </a:hlink>
      <a:folHlink>
        <a:srgbClr val="683ABD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95000"/>
            <a:lumOff val="5000"/>
            <a:alpha val="2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proved4 xmlns="ff5858a4-75c8-4160-bd01-798cb63e5f21">
      <UserInfo>
        <DisplayName/>
        <AccountId xsi:nil="true"/>
        <AccountType/>
      </UserInfo>
    </Approved4>
    <eColl_Rev xmlns="ff5858a4-75c8-4160-bd01-798cb63e5f21" xsi:nil="true"/>
    <Approved5 xmlns="ff5858a4-75c8-4160-bd01-798cb63e5f21">
      <UserInfo>
        <DisplayName/>
        <AccountId xsi:nil="true"/>
        <AccountType/>
      </UserInfo>
    </Approved5>
    <Reason_x0020_of_x0020_Change xmlns="ff5858a4-75c8-4160-bd01-798cb63e5f21" xsi:nil="true"/>
    <Approved6 xmlns="ff5858a4-75c8-4160-bd01-798cb63e5f21">
      <UserInfo>
        <DisplayName/>
        <AccountId xsi:nil="true"/>
        <AccountType/>
      </UserInfo>
    </Approved6>
    <Confidentiality xmlns="ff5858a4-75c8-4160-bd01-798cb63e5f21">Internal Used Only</Confidentiality>
    <Approved7 xmlns="ff5858a4-75c8-4160-bd01-798cb63e5f21">
      <UserInfo>
        <DisplayName/>
        <AccountId xsi:nil="true"/>
        <AccountType/>
      </UserInfo>
    </Approved7>
    <ViewWF xmlns="ff5858a4-75c8-4160-bd01-798cb63e5f21">
      <Url xsi:nil="true"/>
      <Description xsi:nil="true"/>
    </ViewWF>
    <Approved8 xmlns="ff5858a4-75c8-4160-bd01-798cb63e5f21">
      <UserInfo>
        <DisplayName/>
        <AccountId xsi:nil="true"/>
        <AccountType/>
      </UserInfo>
    </Approved8>
    <Target_x0020_Effective_x0020_Date xmlns="ff5858a4-75c8-4160-bd01-798cb63e5f21" xsi:nil="true"/>
    <Remark xmlns="ff5858a4-75c8-4160-bd01-798cb63e5f21" xsi:nil="true"/>
    <Originator xmlns="ff5858a4-75c8-4160-bd01-798cb63e5f21" xsi:nil="true"/>
    <ApprovalStatus xmlns="d5a36601-9d5b-46ed-8543-5a1db7cd15cb" xsi:nil="true"/>
    <eColl_Seq xmlns="ff5858a4-75c8-4160-bd01-798cb63e5f21" xsi:nil="true"/>
    <Effective_x0020_Date xmlns="ff5858a4-75c8-4160-bd01-798cb63e5f21" xsi:nil="true"/>
    <eColl_Classname xmlns="ff5858a4-75c8-4160-bd01-798cb63e5f21" xsi:nil="true"/>
    <Retention_x0020_Period xmlns="cbdec91b-d404-4684-abff-c5110d00f1a3">N/A</Retention_x0020_Period>
    <Scope_x0020_of_x0020_disclosure xmlns="ff5858a4-75c8-4160-bd01-798cb63e5f21" xsi:nil="true"/>
    <eColl_Owner xmlns="ff5858a4-75c8-4160-bd01-798cb63e5f21" xsi:nil="true"/>
    <eColl_DataNumber xmlns="ff5858a4-75c8-4160-bd01-798cb63e5f21" xsi:nil="true"/>
    <eColl_ID xmlns="ff5858a4-75c8-4160-bd01-798cb63e5f21" xsi:nil="true"/>
    <WorkFlowStatus xmlns="ff5858a4-75c8-4160-bd01-798cb63e5f21">Pending</WorkFlowStatus>
    <Distribute_x0020_CC xmlns="ff5858a4-75c8-4160-bd01-798cb63e5f21">
      <UserInfo>
        <DisplayName/>
        <AccountId xsi:nil="true"/>
        <AccountType/>
      </UserInfo>
    </Distribute_x0020_CC>
    <Approved1 xmlns="ff5858a4-75c8-4160-bd01-798cb63e5f21">
      <UserInfo>
        <DisplayName/>
        <AccountId xsi:nil="true"/>
        <AccountType/>
      </UserInfo>
    </Approved1>
    <eColl_Status xmlns="ff5858a4-75c8-4160-bd01-798cb63e5f21" xsi:nil="true"/>
    <Approved2 xmlns="ff5858a4-75c8-4160-bd01-798cb63e5f21">
      <UserInfo>
        <DisplayName/>
        <AccountId xsi:nil="true"/>
        <AccountType/>
      </UserInfo>
    </Approved2>
    <ItemTempID xmlns="d5a36601-9d5b-46ed-8543-5a1db7cd15cb" xsi:nil="true"/>
    <Approved3 xmlns="ff5858a4-75c8-4160-bd01-798cb63e5f21">
      <UserInfo>
        <DisplayName/>
        <AccountId xsi:nil="true"/>
        <AccountType/>
      </UserInfo>
    </Approved3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C9812959088E4E8A8FCFC804B08325" ma:contentTypeVersion="33" ma:contentTypeDescription="Create a new document." ma:contentTypeScope="" ma:versionID="6f53f535e46ae34fdb501a6300c92b03">
  <xsd:schema xmlns:xsd="http://www.w3.org/2001/XMLSchema" xmlns:xs="http://www.w3.org/2001/XMLSchema" xmlns:p="http://schemas.microsoft.com/office/2006/metadata/properties" xmlns:ns2="ff5858a4-75c8-4160-bd01-798cb63e5f21" xmlns:ns3="cbdec91b-d404-4684-abff-c5110d00f1a3" xmlns:ns4="d5a36601-9d5b-46ed-8543-5a1db7cd15cb" xmlns:ns5="4b535fdb-b4f0-40c9-8378-88896d46f5f9" targetNamespace="http://schemas.microsoft.com/office/2006/metadata/properties" ma:root="true" ma:fieldsID="9517404d5ffee1daf965bac36f873dc5" ns2:_="" ns3:_="" ns4:_="" ns5:_="">
    <xsd:import namespace="ff5858a4-75c8-4160-bd01-798cb63e5f21"/>
    <xsd:import namespace="cbdec91b-d404-4684-abff-c5110d00f1a3"/>
    <xsd:import namespace="d5a36601-9d5b-46ed-8543-5a1db7cd15cb"/>
    <xsd:import namespace="4b535fdb-b4f0-40c9-8378-88896d46f5f9"/>
    <xsd:element name="properties">
      <xsd:complexType>
        <xsd:sequence>
          <xsd:element name="documentManagement">
            <xsd:complexType>
              <xsd:all>
                <xsd:element ref="ns2:Remark" minOccurs="0"/>
                <xsd:element ref="ns2:Confidentiality" minOccurs="0"/>
                <xsd:element ref="ns2:Scope_x0020_of_x0020_disclosure" minOccurs="0"/>
                <xsd:element ref="ns2:eColl_ID" minOccurs="0"/>
                <xsd:element ref="ns2:eColl_DataNumber" minOccurs="0"/>
                <xsd:element ref="ns2:eColl_Rev" minOccurs="0"/>
                <xsd:element ref="ns2:eColl_Seq" minOccurs="0"/>
                <xsd:element ref="ns2:eColl_Owner" minOccurs="0"/>
                <xsd:element ref="ns2:eColl_Status" minOccurs="0"/>
                <xsd:element ref="ns2:eColl_Classname" minOccurs="0"/>
                <xsd:element ref="ns2:Target_x0020_Effective_x0020_Date" minOccurs="0"/>
                <xsd:element ref="ns2:Effective_x0020_Date" minOccurs="0"/>
                <xsd:element ref="ns2:Distribute_x0020_CC" minOccurs="0"/>
                <xsd:element ref="ns2:Originator" minOccurs="0"/>
                <xsd:element ref="ns2:Reason_x0020_of_x0020_Change" minOccurs="0"/>
                <xsd:element ref="ns2:Approved1" minOccurs="0"/>
                <xsd:element ref="ns2:Approved2" minOccurs="0"/>
                <xsd:element ref="ns2:Approved3" minOccurs="0"/>
                <xsd:element ref="ns2:Approved4" minOccurs="0"/>
                <xsd:element ref="ns2:Approved5" minOccurs="0"/>
                <xsd:element ref="ns2:Approved6" minOccurs="0"/>
                <xsd:element ref="ns2:Approved7" minOccurs="0"/>
                <xsd:element ref="ns2:Approved8" minOccurs="0"/>
                <xsd:element ref="ns2:WorkFlowStatus" minOccurs="0"/>
                <xsd:element ref="ns2:ViewWF" minOccurs="0"/>
                <xsd:element ref="ns3:Retention_x0020_Period" minOccurs="0"/>
                <xsd:element ref="ns4:ApprovalStatus" minOccurs="0"/>
                <xsd:element ref="ns4:ItemTempID" minOccurs="0"/>
                <xsd:element ref="ns5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5858a4-75c8-4160-bd01-798cb63e5f21" elementFormDefault="qualified">
    <xsd:import namespace="http://schemas.microsoft.com/office/2006/documentManagement/types"/>
    <xsd:import namespace="http://schemas.microsoft.com/office/infopath/2007/PartnerControls"/>
    <xsd:element name="Remark" ma:index="8" nillable="true" ma:displayName="Remark" ma:internalName="Remark">
      <xsd:simpleType>
        <xsd:restriction base="dms:Text">
          <xsd:maxLength value="255"/>
        </xsd:restriction>
      </xsd:simpleType>
    </xsd:element>
    <xsd:element name="Confidentiality" ma:index="9" nillable="true" ma:displayName="Confidentiality" ma:default="Internal Used Only" ma:format="Dropdown" ma:internalName="Confidentiality">
      <xsd:simpleType>
        <xsd:restriction base="dms:Choice">
          <xsd:enumeration value="Secret"/>
          <xsd:enumeration value="Confidential"/>
          <xsd:enumeration value="Internal Used Only"/>
        </xsd:restriction>
      </xsd:simpleType>
    </xsd:element>
    <xsd:element name="Scope_x0020_of_x0020_disclosure" ma:index="10" nillable="true" ma:displayName="Scope of disclosure" ma:format="Dropdown" ma:internalName="Scope_x0020_of_x0020_disclosure">
      <xsd:simpleType>
        <xsd:restriction base="dms:Choice">
          <xsd:enumeration value="Sony Group Only"/>
          <xsd:enumeration value="SDT Only"/>
          <xsd:enumeration value="Div. Only"/>
          <xsd:enumeration value="Dept. Only"/>
          <xsd:enumeration value="Section Only"/>
          <xsd:enumeration value="Specific"/>
        </xsd:restriction>
      </xsd:simpleType>
    </xsd:element>
    <xsd:element name="eColl_ID" ma:index="11" nillable="true" ma:displayName="eColl_ID" ma:internalName="eColl_ID">
      <xsd:simpleType>
        <xsd:restriction base="dms:Text">
          <xsd:maxLength value="255"/>
        </xsd:restriction>
      </xsd:simpleType>
    </xsd:element>
    <xsd:element name="eColl_DataNumber" ma:index="12" nillable="true" ma:displayName="eColl_DataNumber" ma:internalName="eColl_DataNumber">
      <xsd:simpleType>
        <xsd:restriction base="dms:Text">
          <xsd:maxLength value="255"/>
        </xsd:restriction>
      </xsd:simpleType>
    </xsd:element>
    <xsd:element name="eColl_Rev" ma:index="13" nillable="true" ma:displayName="eColl_Rev" ma:internalName="eColl_Rev">
      <xsd:simpleType>
        <xsd:restriction base="dms:Text">
          <xsd:maxLength value="255"/>
        </xsd:restriction>
      </xsd:simpleType>
    </xsd:element>
    <xsd:element name="eColl_Seq" ma:index="14" nillable="true" ma:displayName="eColl_Seq" ma:internalName="eColl_Seq">
      <xsd:simpleType>
        <xsd:restriction base="dms:Text">
          <xsd:maxLength value="255"/>
        </xsd:restriction>
      </xsd:simpleType>
    </xsd:element>
    <xsd:element name="eColl_Owner" ma:index="15" nillable="true" ma:displayName="eColl_Owner" ma:internalName="eColl_Owner">
      <xsd:simpleType>
        <xsd:restriction base="dms:Text">
          <xsd:maxLength value="255"/>
        </xsd:restriction>
      </xsd:simpleType>
    </xsd:element>
    <xsd:element name="eColl_Status" ma:index="16" nillable="true" ma:displayName="eColl_Status" ma:internalName="eColl_Status">
      <xsd:simpleType>
        <xsd:restriction base="dms:Text">
          <xsd:maxLength value="255"/>
        </xsd:restriction>
      </xsd:simpleType>
    </xsd:element>
    <xsd:element name="eColl_Classname" ma:index="17" nillable="true" ma:displayName="eColl_Classname" ma:internalName="eColl_Classname">
      <xsd:simpleType>
        <xsd:restriction base="dms:Text">
          <xsd:maxLength value="255"/>
        </xsd:restriction>
      </xsd:simpleType>
    </xsd:element>
    <xsd:element name="Target_x0020_Effective_x0020_Date" ma:index="18" nillable="true" ma:displayName="Target Effective Date" ma:format="DateOnly" ma:internalName="Target_x0020_Effective_x0020_Date">
      <xsd:simpleType>
        <xsd:restriction base="dms:DateTime"/>
      </xsd:simpleType>
    </xsd:element>
    <xsd:element name="Effective_x0020_Date" ma:index="19" nillable="true" ma:displayName="Effective Date" ma:format="DateOnly" ma:internalName="Effective_x0020_Date">
      <xsd:simpleType>
        <xsd:restriction base="dms:DateTime"/>
      </xsd:simpleType>
    </xsd:element>
    <xsd:element name="Distribute_x0020_CC" ma:index="20" nillable="true" ma:displayName="Distribute CC" ma:list="UserInfo" ma:SearchPeopleOnly="false" ma:SharePointGroup="0" ma:internalName="Distribute_x0020_CC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riginator" ma:index="21" nillable="true" ma:displayName="Originator" ma:internalName="Originator">
      <xsd:simpleType>
        <xsd:restriction base="dms:Text">
          <xsd:maxLength value="255"/>
        </xsd:restriction>
      </xsd:simpleType>
    </xsd:element>
    <xsd:element name="Reason_x0020_of_x0020_Change" ma:index="22" nillable="true" ma:displayName="Reason of Change" ma:internalName="Reason_x0020_of_x0020_Change">
      <xsd:simpleType>
        <xsd:restriction base="dms:Text">
          <xsd:maxLength value="255"/>
        </xsd:restriction>
      </xsd:simpleType>
    </xsd:element>
    <xsd:element name="Approved1" ma:index="23" nillable="true" ma:displayName="Approved1" ma:list="UserInfo" ma:SearchPeopleOnly="false" ma:SharePointGroup="0" ma:internalName="Approved1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2" ma:index="24" nillable="true" ma:displayName="Approved2" ma:list="UserInfo" ma:SearchPeopleOnly="false" ma:SharePointGroup="0" ma:internalName="Approved2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3" ma:index="25" nillable="true" ma:displayName="Approved3" ma:list="UserInfo" ma:SearchPeopleOnly="false" ma:SharePointGroup="0" ma:internalName="Approved3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4" ma:index="26" nillable="true" ma:displayName="Approved4" ma:list="UserInfo" ma:SearchPeopleOnly="false" ma:SharePointGroup="0" ma:internalName="Approved4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5" ma:index="27" nillable="true" ma:displayName="Approved5" ma:list="UserInfo" ma:SearchPeopleOnly="false" ma:SharePointGroup="0" ma:internalName="Approved5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6" ma:index="28" nillable="true" ma:displayName="Approved6" ma:list="UserInfo" ma:SearchPeopleOnly="false" ma:SharePointGroup="0" ma:internalName="Approved6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7" ma:index="29" nillable="true" ma:displayName="Approved7" ma:list="UserInfo" ma:SearchPeopleOnly="false" ma:SharePointGroup="0" ma:internalName="Approved7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8" ma:index="30" nillable="true" ma:displayName="Approved8" ma:list="UserInfo" ma:SearchPeopleOnly="false" ma:SharePointGroup="0" ma:internalName="Approved8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WorkFlowStatus" ma:index="31" nillable="true" ma:displayName="WorkFlowStatus" ma:default="Pending" ma:format="Dropdown" ma:internalName="WorkFlowStatus">
      <xsd:simpleType>
        <xsd:restriction base="dms:Choice">
          <xsd:enumeration value="Pending"/>
          <xsd:enumeration value="Complete"/>
          <xsd:enumeration value="Cancel"/>
        </xsd:restriction>
      </xsd:simpleType>
    </xsd:element>
    <xsd:element name="ViewWF" ma:index="32" nillable="true" ma:displayName="ViewWF" ma:format="Hyperlink" ma:internalName="ViewWF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ec91b-d404-4684-abff-c5110d00f1a3" elementFormDefault="qualified">
    <xsd:import namespace="http://schemas.microsoft.com/office/2006/documentManagement/types"/>
    <xsd:import namespace="http://schemas.microsoft.com/office/infopath/2007/PartnerControls"/>
    <xsd:element name="Retention_x0020_Period" ma:index="33" nillable="true" ma:displayName="Retention Period (Year)" ma:default="N/A" ma:format="Dropdown" ma:internalName="Retention_x0020_Period">
      <xsd:simpleType>
        <xsd:restriction base="dms:Choice">
          <xsd:enumeration value="N/A"/>
          <xsd:enumeration value="1"/>
          <xsd:enumeration value="1+1 calendar year"/>
          <xsd:enumeration value="3"/>
          <xsd:enumeration value="3+1 calendar year"/>
          <xsd:enumeration value="5"/>
          <xsd:enumeration value="5+1 calendar year"/>
          <xsd:enumeration value="10"/>
          <xsd:enumeration value="10+1 calendar year"/>
          <xsd:enumeration value="15"/>
          <xsd:enumeration value="15+1 calendar year"/>
          <xsd:enumeration value="20"/>
          <xsd:enumeration value="20+1 calendar year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a36601-9d5b-46ed-8543-5a1db7cd15cb" elementFormDefault="qualified">
    <xsd:import namespace="http://schemas.microsoft.com/office/2006/documentManagement/types"/>
    <xsd:import namespace="http://schemas.microsoft.com/office/infopath/2007/PartnerControls"/>
    <xsd:element name="ApprovalStatus" ma:index="34" nillable="true" ma:displayName="ApprovalStatus" ma:hidden="true" ma:internalName="ApprovalStatus" ma:readOnly="false">
      <xsd:simpleType>
        <xsd:restriction base="dms:Text">
          <xsd:maxLength value="255"/>
        </xsd:restriction>
      </xsd:simpleType>
    </xsd:element>
    <xsd:element name="ItemTempID" ma:index="35" nillable="true" ma:displayName="ItemTempID" ma:hidden="true" ma:internalName="ItemTempID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535fdb-b4f0-40c9-8378-88896d46f5f9" elementFormDefault="qualified">
    <xsd:import namespace="http://schemas.microsoft.com/office/2006/documentManagement/types"/>
    <xsd:import namespace="http://schemas.microsoft.com/office/infopath/2007/PartnerControls"/>
    <xsd:element name="SharedWithUsers" ma:index="3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0D3564-755D-49F2-8C4A-3D85A05BEF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45DFD3-4A5A-450F-A027-E924185F2BEE}">
  <ds:schemaRefs>
    <ds:schemaRef ds:uri="http://schemas.microsoft.com/office/2006/metadata/properties"/>
    <ds:schemaRef ds:uri="http://schemas.microsoft.com/office/infopath/2007/PartnerControls"/>
    <ds:schemaRef ds:uri="ff5858a4-75c8-4160-bd01-798cb63e5f21"/>
    <ds:schemaRef ds:uri="d5a36601-9d5b-46ed-8543-5a1db7cd15cb"/>
    <ds:schemaRef ds:uri="cbdec91b-d404-4684-abff-c5110d00f1a3"/>
  </ds:schemaRefs>
</ds:datastoreItem>
</file>

<file path=customXml/itemProps3.xml><?xml version="1.0" encoding="utf-8"?>
<ds:datastoreItem xmlns:ds="http://schemas.openxmlformats.org/officeDocument/2006/customXml" ds:itemID="{39E66860-D5EE-4AB6-912D-BE559DE171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5858a4-75c8-4160-bd01-798cb63e5f21"/>
    <ds:schemaRef ds:uri="cbdec91b-d404-4684-abff-c5110d00f1a3"/>
    <ds:schemaRef ds:uri="d5a36601-9d5b-46ed-8543-5a1db7cd15cb"/>
    <ds:schemaRef ds:uri="4b535fdb-b4f0-40c9-8378-88896d46f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11669</TotalTime>
  <Words>2812</Words>
  <Application>Microsoft Office PowerPoint</Application>
  <PresentationFormat>Widescreen</PresentationFormat>
  <Paragraphs>706</Paragraphs>
  <Slides>53</Slides>
  <Notes>27</Notes>
  <HiddenSlides>34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53</vt:i4>
      </vt:variant>
    </vt:vector>
  </HeadingPairs>
  <TitlesOfParts>
    <vt:vector size="67" baseType="lpstr">
      <vt:lpstr>Meiryo</vt:lpstr>
      <vt:lpstr>Meiryo UI</vt:lpstr>
      <vt:lpstr>Amasis MT Pro</vt:lpstr>
      <vt:lpstr>Arial</vt:lpstr>
      <vt:lpstr>Calibri</vt:lpstr>
      <vt:lpstr>Calibri Light</vt:lpstr>
      <vt:lpstr>Gill Sans MT (Body)</vt:lpstr>
      <vt:lpstr>SST</vt:lpstr>
      <vt:lpstr>Tahoma</vt:lpstr>
      <vt:lpstr>Wingdings</vt:lpstr>
      <vt:lpstr>1_Office Theme</vt:lpstr>
      <vt:lpstr>2_Office Theme</vt:lpstr>
      <vt:lpstr>White Master</vt:lpstr>
      <vt:lpstr>Custom Design</vt:lpstr>
      <vt:lpstr>PowerPoint Presentation</vt:lpstr>
      <vt:lpstr>PowerPoint Presentation</vt:lpstr>
      <vt:lpstr>PowerPoint Presentation</vt:lpstr>
      <vt:lpstr>PowerPoint Presentation</vt:lpstr>
      <vt:lpstr>As 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 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Each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Puttaraksa Rattakul (SDT)</dc:creator>
  <cp:lastModifiedBy>User, Traning (SDT)</cp:lastModifiedBy>
  <cp:revision>432</cp:revision>
  <dcterms:created xsi:type="dcterms:W3CDTF">2022-06-22T07:54:51Z</dcterms:created>
  <dcterms:modified xsi:type="dcterms:W3CDTF">2022-10-19T08:39:16Z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0x010100EDC9812959088E4E8A8FCFC804B08325</vt:lpwstr>
  </property>
</Properties>
</file>